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1262" r:id="rId2"/>
    <p:sldId id="1267" r:id="rId3"/>
    <p:sldId id="1268" r:id="rId4"/>
    <p:sldId id="1269" r:id="rId5"/>
    <p:sldId id="1270" r:id="rId6"/>
    <p:sldId id="1271" r:id="rId7"/>
    <p:sldId id="1272" r:id="rId8"/>
    <p:sldId id="1278" r:id="rId9"/>
    <p:sldId id="1274" r:id="rId10"/>
    <p:sldId id="1275" r:id="rId11"/>
    <p:sldId id="1279" r:id="rId12"/>
    <p:sldId id="1276" r:id="rId13"/>
    <p:sldId id="1280" r:id="rId14"/>
    <p:sldId id="1284" r:id="rId15"/>
    <p:sldId id="1288" r:id="rId16"/>
    <p:sldId id="1281" r:id="rId17"/>
    <p:sldId id="1282" r:id="rId18"/>
    <p:sldId id="1283" r:id="rId19"/>
    <p:sldId id="1296" r:id="rId20"/>
    <p:sldId id="1258" r:id="rId21"/>
    <p:sldId id="1287" r:id="rId22"/>
    <p:sldId id="1285" r:id="rId23"/>
    <p:sldId id="1295" r:id="rId24"/>
    <p:sldId id="1286" r:id="rId25"/>
    <p:sldId id="1292" r:id="rId26"/>
    <p:sldId id="1291" r:id="rId27"/>
    <p:sldId id="1289" r:id="rId28"/>
    <p:sldId id="1294" r:id="rId29"/>
    <p:sldId id="1293" r:id="rId3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CAE1"/>
    <a:srgbClr val="D24CD2"/>
    <a:srgbClr val="25C6FF"/>
    <a:srgbClr val="1AB7CC"/>
    <a:srgbClr val="DD75DD"/>
    <a:srgbClr val="F09252"/>
    <a:srgbClr val="CD7125"/>
    <a:srgbClr val="E39F67"/>
    <a:srgbClr val="DF9E3F"/>
    <a:srgbClr val="DE9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0" autoAdjust="0"/>
    <p:restoredTop sz="95033" autoAdjust="0"/>
  </p:normalViewPr>
  <p:slideViewPr>
    <p:cSldViewPr snapToGrid="0">
      <p:cViewPr varScale="1">
        <p:scale>
          <a:sx n="139" d="100"/>
          <a:sy n="139" d="100"/>
        </p:scale>
        <p:origin x="55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6CC0B-FC47-4DD2-B8BF-3B34121ACBE6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A28E7-6837-4A8B-8740-9C42D328A4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6313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A28E7-6837-4A8B-8740-9C42D328A47A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367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A28E7-6837-4A8B-8740-9C42D328A47A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182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96752-C1A3-4947-9344-BE0A9EE66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D98045F-4F5F-4BDC-A77C-CB4DBEA08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94CFCC-0FC0-449F-9F6D-C61EFFEF5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807698-8985-43FD-AD3D-11E08378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97B0D-2F88-46DC-A0ED-07E16DB8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137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B9968-E914-44B3-9DF5-5135D4D1F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997DF6-0AFC-49C2-9247-E49A70C4D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F709E7-B20A-4575-BFAA-C0A88D37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427D20-6A67-4E68-9547-5AFCE7A1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2A790A-FA91-4F60-A8A2-895FB3BF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132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C871064-F166-445F-AB97-06BEF7441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6A50F40-27EE-416D-8585-3E10F12C8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0B62AB-97B3-4590-A6D0-3739FB8BD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9318ED-0597-4284-BE3B-1B16FB2E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6072DF-30A0-45C9-A38A-219A0CCB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376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007CD-055E-46D3-B73F-FB61C4514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1F2229-AA7A-4D9C-86F3-3B70515D4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DF1C37-1709-46DA-9E2E-579807D07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BA60B6-C4E0-4287-8CA2-B9CC68CFD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3B8C3C-D5A1-4287-81AA-A550EF3F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154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F4792-E75E-4AAB-9D6B-AFC620B30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5D0165-F41B-4918-B725-D34B2C2A1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FDBC97-C432-4429-BA65-6E05542C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CAF4DC-4BB8-47DD-A185-02018973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DDD0DD-A5B9-4BE8-8748-419805B8C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446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022A2-F7BE-4B64-BF37-F4EDE1960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875D68-858C-405D-9940-1E546C33D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E36D74-5960-4141-BF38-65813AF2C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E300AA-4EF4-4F9F-B08D-334F9ABEF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A02AA8-2A9F-449E-84F7-ED18922D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ED1E8E-DB21-4457-BB39-B2ECE5EF3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339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8BA31-C330-4DB3-AB52-CBA7C085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D78841-413C-4B06-99B4-30BEAFC4A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1B1CA3E-196D-457A-AA11-730DBEFE5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7F2DFA1-DC14-44D2-BDB0-DD1D7720D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964138F-9FA5-4E82-8E7D-C0A129BCF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53A6A9D-B800-4356-8331-E408634C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DB6B288-C531-4C0C-81D8-90C985A9A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0128D06-ECD6-4821-A409-A218D029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569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0F021-CC1E-4B6E-B809-5E9D248C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43C25B-F31C-4BB9-9574-BB230F6A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BEDE69-B6AC-4EDD-9663-F6334810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7266922-D486-4E8F-A7CC-D13201C1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952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3738266-3410-49E2-8F20-05CAC0442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F52CA3B-EDBE-4179-A2B1-5113B3D1D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A7D3B1D-0CB8-4AC6-BBA4-89E62C00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026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D595D-63AA-40B0-9FA3-84F657B9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2DE8BF-628A-4860-B46D-470D55738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E645AB-3B15-4FCD-BFAB-C1FB1DF46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CB95542-0050-4174-92AE-1EA58EEB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1815EAB-90BA-4ABE-AAB7-6EC4468D5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CDC4CD-7DDF-4031-852B-DA2363F4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34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6E25F6-47F5-49C6-AF06-9BDB9644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903C6E8-4BD4-4EFC-8713-74E75D9BA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ECE883-FA28-4867-BFFC-C08BE5161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CB51604-C06E-42C0-81F2-2B32EC76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A6D045-5F58-498C-8319-A87BC3ECE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6CA951-F63F-4AE7-9C5F-6B0C3D86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481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160A6F2-F917-463C-8E6F-73BA0F60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EA32C6-EE3A-4EEE-9B1E-EEA7AA5BF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0C8FC5-4C5C-4C2E-BB14-1D8ECF0D5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FBD1-C2D5-4553-A644-243A49B22E7A}" type="datetimeFigureOut">
              <a:rPr lang="nl-BE" smtClean="0"/>
              <a:t>25/02/2025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55F6FF-31AB-4391-B875-B4792E246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86F0B1-3C67-4EAA-89FE-B49F80830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003FF-D737-4C9A-95F8-3481C5921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057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5" Type="http://schemas.openxmlformats.org/officeDocument/2006/relationships/image" Target="../media/image1.png"/><Relationship Id="rId10" Type="http://schemas.openxmlformats.org/officeDocument/2006/relationships/image" Target="../media/image2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7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078DE6E-E2E8-679E-9113-928FB40999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879" y="1314450"/>
            <a:ext cx="7202545" cy="4588963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3D3D626-0D52-779D-F6C8-15A44B4195EC}"/>
              </a:ext>
            </a:extLst>
          </p:cNvPr>
          <p:cNvSpPr txBox="1">
            <a:spLocks/>
          </p:cNvSpPr>
          <p:nvPr/>
        </p:nvSpPr>
        <p:spPr>
          <a:xfrm>
            <a:off x="5674188" y="3217238"/>
            <a:ext cx="5983308" cy="1714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 b="1" dirty="0">
                <a:cs typeface="Aldhabi" panose="020F0502020204030204" pitchFamily="2" charset="-78"/>
              </a:rPr>
              <a:t>Kleplijden</a:t>
            </a:r>
            <a:br>
              <a:rPr lang="nl-BE" sz="4000" b="1" dirty="0">
                <a:cs typeface="Aldhabi" panose="020F0502020204030204" pitchFamily="2" charset="-78"/>
              </a:rPr>
            </a:br>
            <a:r>
              <a:rPr lang="nl-BE" sz="2800" dirty="0">
                <a:cs typeface="Aldhabi" panose="020F0502020204030204" pitchFamily="2" charset="-78"/>
              </a:rPr>
              <a:t>van basis tot limiet … en terug</a:t>
            </a:r>
            <a:endParaRPr lang="nl-BE" sz="4000" dirty="0">
              <a:cs typeface="Aldhabi" panose="020F0502020204030204" pitchFamily="2" charset="-78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FCD13CC-D9BE-7229-A097-9558625BA59B}"/>
              </a:ext>
            </a:extLst>
          </p:cNvPr>
          <p:cNvSpPr/>
          <p:nvPr/>
        </p:nvSpPr>
        <p:spPr>
          <a:xfrm>
            <a:off x="6017786" y="4516488"/>
            <a:ext cx="410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BE" i="1" dirty="0">
              <a:latin typeface="+mj-lt"/>
            </a:endParaRPr>
          </a:p>
          <a:p>
            <a:pPr algn="ctr"/>
            <a:endParaRPr lang="nl-BE" i="1" dirty="0">
              <a:latin typeface="+mj-lt"/>
            </a:endParaRPr>
          </a:p>
          <a:p>
            <a:pPr algn="ctr"/>
            <a:r>
              <a:rPr lang="nl-BE" sz="1200" i="1" dirty="0">
                <a:latin typeface="+mj-lt"/>
              </a:rPr>
              <a:t>Jerrold Spapen     Frank Van </a:t>
            </a:r>
            <a:r>
              <a:rPr lang="nl-BE" sz="1200" i="1" dirty="0" err="1">
                <a:latin typeface="+mj-lt"/>
              </a:rPr>
              <a:t>Praet</a:t>
            </a:r>
            <a:r>
              <a:rPr lang="nl-BE" sz="1200" i="1" dirty="0">
                <a:latin typeface="+mj-lt"/>
              </a:rPr>
              <a:t>     Karel Van </a:t>
            </a:r>
            <a:r>
              <a:rPr lang="nl-BE" sz="1200" i="1" dirty="0" err="1">
                <a:latin typeface="+mj-lt"/>
              </a:rPr>
              <a:t>Praet</a:t>
            </a:r>
            <a:endParaRPr lang="nl-BE" sz="1200" i="1" dirty="0">
              <a:latin typeface="+mj-lt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5C67C7-F451-31CE-516C-6BB7FF6E9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54" y="127752"/>
            <a:ext cx="672447" cy="529806"/>
          </a:xfrm>
          <a:prstGeom prst="rect">
            <a:avLst/>
          </a:prstGeom>
        </p:spPr>
      </p:pic>
      <p:pic>
        <p:nvPicPr>
          <p:cNvPr id="12" name="Picture 2" descr="Hartcentrum OLV Aalst">
            <a:extLst>
              <a:ext uri="{FF2B5EF4-FFF2-40B4-BE49-F238E27FC236}">
                <a16:creationId xmlns:a16="http://schemas.microsoft.com/office/drawing/2014/main" id="{E39141AA-288F-A38B-3C5D-02099EC6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24" y="159075"/>
            <a:ext cx="1154497" cy="44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lgemeen Ziekenhuis Sint-Maria Halle | AZ Sint-Maria Halle">
            <a:extLst>
              <a:ext uri="{FF2B5EF4-FFF2-40B4-BE49-F238E27FC236}">
                <a16:creationId xmlns:a16="http://schemas.microsoft.com/office/drawing/2014/main" id="{D6698F77-8B3D-A019-DECF-5F048C74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144" y="168820"/>
            <a:ext cx="1548408" cy="44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34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3FC66-EB54-7DFC-24BB-BD75F763B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07DE6BD5-BA1D-598C-92F3-9B6B4D145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40" y="345875"/>
            <a:ext cx="8351520" cy="1325563"/>
          </a:xfrm>
        </p:spPr>
        <p:txBody>
          <a:bodyPr>
            <a:normAutofit/>
          </a:bodyPr>
          <a:lstStyle/>
          <a:p>
            <a:r>
              <a:rPr lang="nl-BE" sz="3200" b="1" dirty="0"/>
              <a:t>De mitralisklep: anatomie en functie</a:t>
            </a:r>
            <a:endParaRPr lang="nl-BE" sz="20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7EF1918-A9F7-91B4-CF0F-74DF0795C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1FCA461-0E21-52AD-8A0D-FFCCC5CA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64" y="2620556"/>
            <a:ext cx="1886150" cy="218218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ADEA91D-BFD5-A0F2-A068-58A191625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406" y="2525259"/>
            <a:ext cx="3640621" cy="2614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4989CB6-93BB-0801-C5A9-F38762116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926" y="2525260"/>
            <a:ext cx="3640621" cy="26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58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DA8A7-59C8-841E-9F13-B5C2768A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733EB59D-37AA-AE4E-BF8D-B841976EA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40" y="345875"/>
            <a:ext cx="8351520" cy="1325563"/>
          </a:xfrm>
        </p:spPr>
        <p:txBody>
          <a:bodyPr>
            <a:normAutofit/>
          </a:bodyPr>
          <a:lstStyle/>
          <a:p>
            <a:r>
              <a:rPr lang="nl-BE" sz="3200" b="1" dirty="0"/>
              <a:t>Mitralisklepinsufficiëntie</a:t>
            </a:r>
            <a:endParaRPr lang="nl-BE" sz="20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2A46E92-4536-4BA9-6758-C731BF982B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7CF7CF4-364A-90C0-FA13-75EAA6A3CD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218653" y="2799918"/>
            <a:ext cx="2139844" cy="247569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BB8398-DF88-16A1-DF32-2FE318685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926103" y="2799917"/>
            <a:ext cx="2139844" cy="247569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9A4F15E-3858-ECC8-DF0E-C0B5FA4DE2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633553" y="2799916"/>
            <a:ext cx="2139844" cy="247569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65D8C49-AB3A-9FD4-65B1-DC2AC7FBC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274" y="5428616"/>
            <a:ext cx="840602" cy="840602"/>
          </a:xfrm>
          <a:prstGeom prst="rect">
            <a:avLst/>
          </a:prstGeom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A1B5BF71-1CF6-1EEA-B8AC-C6C39AD8370B}"/>
              </a:ext>
            </a:extLst>
          </p:cNvPr>
          <p:cNvCxnSpPr>
            <a:cxnSpLocks/>
          </p:cNvCxnSpPr>
          <p:nvPr/>
        </p:nvCxnSpPr>
        <p:spPr>
          <a:xfrm flipV="1">
            <a:off x="2743200" y="3471372"/>
            <a:ext cx="0" cy="854258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Picture 4" descr="🤔 Thinking Face emoji Meaning | Dictionary.com">
            <a:extLst>
              <a:ext uri="{FF2B5EF4-FFF2-40B4-BE49-F238E27FC236}">
                <a16:creationId xmlns:a16="http://schemas.microsoft.com/office/drawing/2014/main" id="{2F46F25F-2EEB-303F-12B7-C7439A5F8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891" y="5428617"/>
            <a:ext cx="854267" cy="8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ijl: omlaag 18">
            <a:extLst>
              <a:ext uri="{FF2B5EF4-FFF2-40B4-BE49-F238E27FC236}">
                <a16:creationId xmlns:a16="http://schemas.microsoft.com/office/drawing/2014/main" id="{2FCA4C13-2B77-A814-A401-E09657E9C796}"/>
              </a:ext>
            </a:extLst>
          </p:cNvPr>
          <p:cNvSpPr/>
          <p:nvPr/>
        </p:nvSpPr>
        <p:spPr>
          <a:xfrm flipV="1">
            <a:off x="6362700" y="3471372"/>
            <a:ext cx="250092" cy="838991"/>
          </a:xfrm>
          <a:prstGeom prst="downArrow">
            <a:avLst>
              <a:gd name="adj1" fmla="val 50000"/>
              <a:gd name="adj2" fmla="val 69037"/>
            </a:avLst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DA5DE0CF-696B-98AB-4AC6-0D24D93C402D}"/>
              </a:ext>
            </a:extLst>
          </p:cNvPr>
          <p:cNvSpPr/>
          <p:nvPr/>
        </p:nvSpPr>
        <p:spPr>
          <a:xfrm flipV="1">
            <a:off x="9893766" y="3486639"/>
            <a:ext cx="549194" cy="838991"/>
          </a:xfrm>
          <a:prstGeom prst="downArrow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1" name="Picture 2" descr="Omg Emoji [Free Download iPhone Emojis] | Emoji Island">
            <a:extLst>
              <a:ext uri="{FF2B5EF4-FFF2-40B4-BE49-F238E27FC236}">
                <a16:creationId xmlns:a16="http://schemas.microsoft.com/office/drawing/2014/main" id="{65287F2A-C368-EDE7-E16D-E06C7282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180" y="5428616"/>
            <a:ext cx="797172" cy="84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keraccolade 2">
            <a:extLst>
              <a:ext uri="{FF2B5EF4-FFF2-40B4-BE49-F238E27FC236}">
                <a16:creationId xmlns:a16="http://schemas.microsoft.com/office/drawing/2014/main" id="{6C06328E-4FB7-0612-788E-4C8FB64C0AD8}"/>
              </a:ext>
            </a:extLst>
          </p:cNvPr>
          <p:cNvSpPr/>
          <p:nvPr/>
        </p:nvSpPr>
        <p:spPr>
          <a:xfrm rot="5400000">
            <a:off x="7723411" y="700128"/>
            <a:ext cx="419548" cy="3387500"/>
          </a:xfrm>
          <a:prstGeom prst="leftBrace">
            <a:avLst>
              <a:gd name="adj1" fmla="val 62179"/>
              <a:gd name="adj2" fmla="val 49250"/>
            </a:avLst>
          </a:prstGeom>
          <a:ln w="12700">
            <a:solidFill>
              <a:srgbClr val="D24C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31C2B7A-7A8E-9BBA-6FF4-296F2EB73948}"/>
              </a:ext>
            </a:extLst>
          </p:cNvPr>
          <p:cNvSpPr txBox="1"/>
          <p:nvPr/>
        </p:nvSpPr>
        <p:spPr>
          <a:xfrm>
            <a:off x="6048093" y="1699846"/>
            <a:ext cx="3845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dirty="0">
                <a:solidFill>
                  <a:srgbClr val="D24CD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Prevalentie </a:t>
            </a:r>
            <a:r>
              <a:rPr lang="nl-BE" b="1" dirty="0">
                <a:solidFill>
                  <a:srgbClr val="D24CD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10%</a:t>
            </a:r>
            <a:r>
              <a:rPr lang="nl-BE" dirty="0">
                <a:solidFill>
                  <a:srgbClr val="D24CD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bij patiënten </a:t>
            </a:r>
            <a:r>
              <a:rPr lang="nl-BE" b="1" dirty="0">
                <a:solidFill>
                  <a:srgbClr val="D24CD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&gt; 75 jaar</a:t>
            </a:r>
            <a:endParaRPr lang="nl-BE" b="1" dirty="0">
              <a:solidFill>
                <a:srgbClr val="D24C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43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724D3-23CC-852A-B018-989F4FFD4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0EE5FF99-CF46-FA86-1592-A92A4E3A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40" y="345875"/>
            <a:ext cx="8351520" cy="1325563"/>
          </a:xfrm>
        </p:spPr>
        <p:txBody>
          <a:bodyPr>
            <a:normAutofit/>
          </a:bodyPr>
          <a:lstStyle/>
          <a:p>
            <a:r>
              <a:rPr lang="nl-BE" sz="3200" b="1" dirty="0"/>
              <a:t>Mitralisklepinsufficiëntie: pathofysiologie</a:t>
            </a:r>
            <a:endParaRPr lang="nl-BE" sz="20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2C5D7A6-4E3E-DD29-ED42-4427704D4E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4C82E32-839F-353D-026E-707FAF578A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986" y="2029683"/>
            <a:ext cx="2936028" cy="3396838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AB14E21-6AF2-8B5D-B7B8-2A50290A6F8D}"/>
              </a:ext>
            </a:extLst>
          </p:cNvPr>
          <p:cNvCxnSpPr>
            <a:cxnSpLocks/>
          </p:cNvCxnSpPr>
          <p:nvPr/>
        </p:nvCxnSpPr>
        <p:spPr>
          <a:xfrm flipV="1">
            <a:off x="6751178" y="2649197"/>
            <a:ext cx="812836" cy="461473"/>
          </a:xfrm>
          <a:prstGeom prst="line">
            <a:avLst/>
          </a:prstGeom>
          <a:ln w="28575">
            <a:solidFill>
              <a:srgbClr val="D24CD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9EA4AD4B-1D43-E9E3-4679-D2EFED2A39A9}"/>
              </a:ext>
            </a:extLst>
          </p:cNvPr>
          <p:cNvSpPr txBox="1"/>
          <p:nvPr/>
        </p:nvSpPr>
        <p:spPr>
          <a:xfrm>
            <a:off x="7334837" y="2341420"/>
            <a:ext cx="2001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400" dirty="0">
                <a:solidFill>
                  <a:srgbClr val="D24CD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↑ Linker atrium </a:t>
            </a:r>
            <a:r>
              <a:rPr lang="nl-BE" sz="1400" b="1" dirty="0">
                <a:solidFill>
                  <a:srgbClr val="D24CD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druk</a:t>
            </a:r>
            <a:endParaRPr lang="nl-BE" sz="1400" b="1" dirty="0">
              <a:solidFill>
                <a:srgbClr val="D24CD2"/>
              </a:solidFill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CCACAD38-9B42-073D-ABE8-A752ED214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363" y="808162"/>
            <a:ext cx="1848707" cy="2552637"/>
          </a:xfrm>
          <a:prstGeom prst="rect">
            <a:avLst/>
          </a:prstGeom>
        </p:spPr>
      </p:pic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37B13B8C-DAAC-6879-6740-4B94C5B85064}"/>
              </a:ext>
            </a:extLst>
          </p:cNvPr>
          <p:cNvCxnSpPr>
            <a:cxnSpLocks/>
          </p:cNvCxnSpPr>
          <p:nvPr/>
        </p:nvCxnSpPr>
        <p:spPr>
          <a:xfrm flipH="1" flipV="1">
            <a:off x="5913690" y="3016665"/>
            <a:ext cx="354543" cy="6836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D13DE67F-BA29-4E7A-0CE2-7DCE638C20E8}"/>
              </a:ext>
            </a:extLst>
          </p:cNvPr>
          <p:cNvCxnSpPr>
            <a:cxnSpLocks/>
          </p:cNvCxnSpPr>
          <p:nvPr/>
        </p:nvCxnSpPr>
        <p:spPr>
          <a:xfrm flipH="1" flipV="1">
            <a:off x="6080584" y="2518571"/>
            <a:ext cx="282116" cy="26124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B6837BF0-7254-5DD7-3C66-224235B572DC}"/>
              </a:ext>
            </a:extLst>
          </p:cNvPr>
          <p:cNvCxnSpPr>
            <a:cxnSpLocks/>
          </p:cNvCxnSpPr>
          <p:nvPr/>
        </p:nvCxnSpPr>
        <p:spPr>
          <a:xfrm flipV="1">
            <a:off x="6712347" y="2298627"/>
            <a:ext cx="0" cy="319204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>
            <a:extLst>
              <a:ext uri="{FF2B5EF4-FFF2-40B4-BE49-F238E27FC236}">
                <a16:creationId xmlns:a16="http://schemas.microsoft.com/office/drawing/2014/main" id="{7B37FC21-CE86-2D58-9322-114AEC8C0C44}"/>
              </a:ext>
            </a:extLst>
          </p:cNvPr>
          <p:cNvCxnSpPr>
            <a:cxnSpLocks/>
          </p:cNvCxnSpPr>
          <p:nvPr/>
        </p:nvCxnSpPr>
        <p:spPr>
          <a:xfrm flipV="1">
            <a:off x="7023872" y="2518572"/>
            <a:ext cx="234541" cy="26124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met pijl 43">
            <a:extLst>
              <a:ext uri="{FF2B5EF4-FFF2-40B4-BE49-F238E27FC236}">
                <a16:creationId xmlns:a16="http://schemas.microsoft.com/office/drawing/2014/main" id="{F52F66B9-1771-BEAD-E399-8D160535755E}"/>
              </a:ext>
            </a:extLst>
          </p:cNvPr>
          <p:cNvCxnSpPr>
            <a:cxnSpLocks/>
          </p:cNvCxnSpPr>
          <p:nvPr/>
        </p:nvCxnSpPr>
        <p:spPr>
          <a:xfrm>
            <a:off x="7211745" y="3110670"/>
            <a:ext cx="352269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Afbeelding 50">
            <a:extLst>
              <a:ext uri="{FF2B5EF4-FFF2-40B4-BE49-F238E27FC236}">
                <a16:creationId xmlns:a16="http://schemas.microsoft.com/office/drawing/2014/main" id="{C9D9F964-F1C0-1695-8B0F-534164D35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83" y="2497523"/>
            <a:ext cx="3534625" cy="1106652"/>
          </a:xfrm>
          <a:prstGeom prst="rect">
            <a:avLst/>
          </a:prstGeom>
        </p:spPr>
      </p:pic>
      <p:sp>
        <p:nvSpPr>
          <p:cNvPr id="52" name="Tekstvak 51">
            <a:extLst>
              <a:ext uri="{FF2B5EF4-FFF2-40B4-BE49-F238E27FC236}">
                <a16:creationId xmlns:a16="http://schemas.microsoft.com/office/drawing/2014/main" id="{44E29C19-87A4-7D99-CDDA-2DC3E126662A}"/>
              </a:ext>
            </a:extLst>
          </p:cNvPr>
          <p:cNvSpPr txBox="1"/>
          <p:nvPr/>
        </p:nvSpPr>
        <p:spPr>
          <a:xfrm>
            <a:off x="1372471" y="3708811"/>
            <a:ext cx="20019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Atriale fibrillatie</a:t>
            </a:r>
            <a:endParaRPr lang="nl-BE" sz="1600" b="1" dirty="0">
              <a:solidFill>
                <a:schemeClr val="accent2"/>
              </a:solidFill>
            </a:endParaRP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25E2D787-EAEE-149D-D28D-1C0E5FDE7689}"/>
              </a:ext>
            </a:extLst>
          </p:cNvPr>
          <p:cNvSpPr txBox="1"/>
          <p:nvPr/>
        </p:nvSpPr>
        <p:spPr>
          <a:xfrm>
            <a:off x="7334837" y="1637143"/>
            <a:ext cx="21405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solidFill>
                  <a:srgbClr val="D24CD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Pulmonale hypertensie</a:t>
            </a:r>
            <a:endParaRPr lang="nl-BE" sz="1600" b="1" dirty="0">
              <a:solidFill>
                <a:srgbClr val="D24CD2"/>
              </a:solidFill>
            </a:endParaRPr>
          </a:p>
        </p:txBody>
      </p:sp>
      <p:cxnSp>
        <p:nvCxnSpPr>
          <p:cNvPr id="55" name="Rechte verbindingslijn met pijl 54">
            <a:extLst>
              <a:ext uri="{FF2B5EF4-FFF2-40B4-BE49-F238E27FC236}">
                <a16:creationId xmlns:a16="http://schemas.microsoft.com/office/drawing/2014/main" id="{C1A7CF4F-C2F2-B04C-9FB3-AB92056D1D2A}"/>
              </a:ext>
            </a:extLst>
          </p:cNvPr>
          <p:cNvCxnSpPr>
            <a:stCxn id="22" idx="0"/>
          </p:cNvCxnSpPr>
          <p:nvPr/>
        </p:nvCxnSpPr>
        <p:spPr>
          <a:xfrm flipV="1">
            <a:off x="8335833" y="1979215"/>
            <a:ext cx="0" cy="362205"/>
          </a:xfrm>
          <a:prstGeom prst="straightConnector1">
            <a:avLst/>
          </a:prstGeom>
          <a:ln>
            <a:solidFill>
              <a:srgbClr val="D24C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39BC9105-E0E0-D8C9-043C-4D74CE6AE188}"/>
              </a:ext>
            </a:extLst>
          </p:cNvPr>
          <p:cNvCxnSpPr>
            <a:cxnSpLocks/>
          </p:cNvCxnSpPr>
          <p:nvPr/>
        </p:nvCxnSpPr>
        <p:spPr>
          <a:xfrm flipH="1">
            <a:off x="5764727" y="4486542"/>
            <a:ext cx="354188" cy="1281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met pijl 59">
            <a:extLst>
              <a:ext uri="{FF2B5EF4-FFF2-40B4-BE49-F238E27FC236}">
                <a16:creationId xmlns:a16="http://schemas.microsoft.com/office/drawing/2014/main" id="{43AFCD45-046C-F6A1-BAFB-4EF75224F99C}"/>
              </a:ext>
            </a:extLst>
          </p:cNvPr>
          <p:cNvCxnSpPr>
            <a:cxnSpLocks/>
          </p:cNvCxnSpPr>
          <p:nvPr/>
        </p:nvCxnSpPr>
        <p:spPr>
          <a:xfrm flipH="1">
            <a:off x="6624635" y="5432780"/>
            <a:ext cx="91610" cy="3015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id="{BA2D4205-EAC3-188F-7199-260C9E839863}"/>
              </a:ext>
            </a:extLst>
          </p:cNvPr>
          <p:cNvCxnSpPr>
            <a:cxnSpLocks/>
          </p:cNvCxnSpPr>
          <p:nvPr/>
        </p:nvCxnSpPr>
        <p:spPr>
          <a:xfrm flipH="1">
            <a:off x="6090961" y="5040399"/>
            <a:ext cx="279821" cy="2356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FD6DE83E-256D-A68B-130D-77F54F0579B3}"/>
              </a:ext>
            </a:extLst>
          </p:cNvPr>
          <p:cNvCxnSpPr>
            <a:cxnSpLocks/>
          </p:cNvCxnSpPr>
          <p:nvPr/>
        </p:nvCxnSpPr>
        <p:spPr>
          <a:xfrm>
            <a:off x="7300720" y="5351526"/>
            <a:ext cx="174317" cy="3195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>
            <a:extLst>
              <a:ext uri="{FF2B5EF4-FFF2-40B4-BE49-F238E27FC236}">
                <a16:creationId xmlns:a16="http://schemas.microsoft.com/office/drawing/2014/main" id="{B0AFAAC5-4106-F39D-BC12-8AC3DA0849F3}"/>
              </a:ext>
            </a:extLst>
          </p:cNvPr>
          <p:cNvCxnSpPr>
            <a:cxnSpLocks/>
          </p:cNvCxnSpPr>
          <p:nvPr/>
        </p:nvCxnSpPr>
        <p:spPr>
          <a:xfrm>
            <a:off x="7564014" y="4486542"/>
            <a:ext cx="38847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A179672E-3BA8-8BDD-72B4-6DE1A61E7BF4}"/>
              </a:ext>
            </a:extLst>
          </p:cNvPr>
          <p:cNvCxnSpPr>
            <a:cxnSpLocks/>
          </p:cNvCxnSpPr>
          <p:nvPr/>
        </p:nvCxnSpPr>
        <p:spPr>
          <a:xfrm flipV="1">
            <a:off x="7494662" y="3747330"/>
            <a:ext cx="377069" cy="1473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55575EB3-1B20-5720-0FAD-2D81AAFEF71B}"/>
              </a:ext>
            </a:extLst>
          </p:cNvPr>
          <p:cNvCxnSpPr>
            <a:cxnSpLocks/>
          </p:cNvCxnSpPr>
          <p:nvPr/>
        </p:nvCxnSpPr>
        <p:spPr>
          <a:xfrm>
            <a:off x="7564014" y="4964236"/>
            <a:ext cx="305604" cy="1257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kstvak 87">
            <a:extLst>
              <a:ext uri="{FF2B5EF4-FFF2-40B4-BE49-F238E27FC236}">
                <a16:creationId xmlns:a16="http://schemas.microsoft.com/office/drawing/2014/main" id="{1BC9FF58-4661-9FEF-CE92-37D7F56A0E5E}"/>
              </a:ext>
            </a:extLst>
          </p:cNvPr>
          <p:cNvSpPr txBox="1"/>
          <p:nvPr/>
        </p:nvSpPr>
        <p:spPr>
          <a:xfrm>
            <a:off x="7816323" y="5129338"/>
            <a:ext cx="2001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Volume-overbelasting </a:t>
            </a:r>
            <a:r>
              <a:rPr lang="nl-BE" sz="16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linker ventrikel</a:t>
            </a:r>
            <a:endParaRPr lang="nl-BE" sz="1600" b="1" dirty="0">
              <a:solidFill>
                <a:srgbClr val="FF0000"/>
              </a:solidFill>
            </a:endParaRPr>
          </a:p>
        </p:txBody>
      </p:sp>
      <p:pic>
        <p:nvPicPr>
          <p:cNvPr id="89" name="Afbeelding 88">
            <a:extLst>
              <a:ext uri="{FF2B5EF4-FFF2-40B4-BE49-F238E27FC236}">
                <a16:creationId xmlns:a16="http://schemas.microsoft.com/office/drawing/2014/main" id="{7019A8F8-9F65-BA5F-199A-C7BDC3238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8315" y="4206390"/>
            <a:ext cx="2140410" cy="2290271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4866D2C4-FABB-A36C-0B72-2819B2862CA0}"/>
              </a:ext>
            </a:extLst>
          </p:cNvPr>
          <p:cNvCxnSpPr>
            <a:cxnSpLocks/>
          </p:cNvCxnSpPr>
          <p:nvPr/>
        </p:nvCxnSpPr>
        <p:spPr>
          <a:xfrm flipH="1">
            <a:off x="5357308" y="1839558"/>
            <a:ext cx="1854437" cy="0"/>
          </a:xfrm>
          <a:prstGeom prst="line">
            <a:avLst/>
          </a:prstGeom>
          <a:ln w="38100">
            <a:solidFill>
              <a:srgbClr val="25C6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0B1225B9-1F25-214C-4A82-2AD63BCE0140}"/>
              </a:ext>
            </a:extLst>
          </p:cNvPr>
          <p:cNvCxnSpPr/>
          <p:nvPr/>
        </p:nvCxnSpPr>
        <p:spPr>
          <a:xfrm>
            <a:off x="5368066" y="1828800"/>
            <a:ext cx="0" cy="3511968"/>
          </a:xfrm>
          <a:prstGeom prst="straightConnector1">
            <a:avLst/>
          </a:prstGeom>
          <a:ln w="38100">
            <a:solidFill>
              <a:srgbClr val="25C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2171C7DC-D3A7-BB44-393C-819D3507CFF9}"/>
              </a:ext>
            </a:extLst>
          </p:cNvPr>
          <p:cNvSpPr txBox="1"/>
          <p:nvPr/>
        </p:nvSpPr>
        <p:spPr>
          <a:xfrm>
            <a:off x="3013569" y="5406625"/>
            <a:ext cx="27553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600" b="1" dirty="0" err="1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Tricuspidaliseklepinsufficiëntie</a:t>
            </a:r>
            <a:endParaRPr lang="nl-BE" sz="16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algn="ctr"/>
            <a:r>
              <a:rPr lang="nl-BE" sz="1600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Overbelasting rechter ventrikel</a:t>
            </a: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5133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3" grpId="0"/>
      <p:bldP spid="88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F4009-84D9-CAB0-13DC-0992F7A74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749C8E7C-E804-67EF-61AF-357DAF6D7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835" y="1535905"/>
            <a:ext cx="1025937" cy="1044571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BD443923-28B2-FD13-8F27-D73ECDD8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341348"/>
            <a:ext cx="8351520" cy="1325563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/>
              <a:t>Mitralisklepinsufficiëntie</a:t>
            </a:r>
            <a:endParaRPr lang="nl-BE" sz="20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0F5DEB1-CCF5-ACCD-A0C8-13A6F66B1E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61F79B1-98D9-A7CC-8FD9-058517205B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7619" y="1254595"/>
            <a:ext cx="1736762" cy="2009347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A44F33D-CED0-91C5-724F-207DFE0790B2}"/>
              </a:ext>
            </a:extLst>
          </p:cNvPr>
          <p:cNvSpPr/>
          <p:nvPr/>
        </p:nvSpPr>
        <p:spPr>
          <a:xfrm>
            <a:off x="990577" y="2569114"/>
            <a:ext cx="56199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PRIMAIRE vorm</a:t>
            </a:r>
          </a:p>
          <a:p>
            <a:r>
              <a:rPr lang="nl-BE" sz="2000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“structurele” of “organische” MI</a:t>
            </a:r>
            <a:endParaRPr lang="nl-BE" sz="2000" dirty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  <a:buSzPct val="70000"/>
            </a:pPr>
            <a:endParaRPr lang="nl-BE" sz="1400" dirty="0">
              <a:latin typeface="+mj-lt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70000"/>
              <a:buFont typeface="Wingdings" panose="05000000000000000000" pitchFamily="2" charset="2"/>
              <a:buChar char="Ø"/>
            </a:pPr>
            <a:r>
              <a:rPr lang="nl-BE" sz="1400" dirty="0">
                <a:latin typeface="+mj-lt"/>
              </a:rPr>
              <a:t>Structureel probleem van de klepbladen </a:t>
            </a:r>
            <a:br>
              <a:rPr lang="nl-BE" sz="1400" dirty="0">
                <a:latin typeface="+mj-lt"/>
              </a:rPr>
            </a:br>
            <a:r>
              <a:rPr lang="nl-BE" sz="1400" dirty="0">
                <a:latin typeface="+mj-lt"/>
              </a:rPr>
              <a:t>of het </a:t>
            </a:r>
            <a:r>
              <a:rPr lang="nl-BE" sz="1400" dirty="0" err="1">
                <a:latin typeface="+mj-lt"/>
              </a:rPr>
              <a:t>subvalvulair</a:t>
            </a:r>
            <a:r>
              <a:rPr lang="nl-BE" sz="1400" dirty="0">
                <a:latin typeface="+mj-lt"/>
              </a:rPr>
              <a:t> apparaat</a:t>
            </a:r>
            <a:br>
              <a:rPr lang="nl-BE" sz="1400" dirty="0">
                <a:latin typeface="+mj-lt"/>
              </a:rPr>
            </a:br>
            <a:endParaRPr lang="nl-BE" sz="1400" dirty="0">
              <a:latin typeface="+mj-lt"/>
            </a:endParaRP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latin typeface="+mj-lt"/>
                <a:cs typeface="Calibri Light" panose="020F0302020204030204" pitchFamily="34" charset="0"/>
              </a:rPr>
              <a:t>degeneratief</a:t>
            </a: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latin typeface="+mj-lt"/>
                <a:cs typeface="Calibri Light" panose="020F0302020204030204" pitchFamily="34" charset="0"/>
              </a:rPr>
              <a:t>Barlow </a:t>
            </a:r>
            <a:r>
              <a:rPr lang="nl-BE" sz="1400" dirty="0" err="1">
                <a:latin typeface="+mj-lt"/>
                <a:cs typeface="Calibri Light" panose="020F0302020204030204" pitchFamily="34" charset="0"/>
              </a:rPr>
              <a:t>disease</a:t>
            </a:r>
            <a:endParaRPr lang="nl-BE" sz="1400" dirty="0">
              <a:latin typeface="+mj-lt"/>
              <a:cs typeface="Calibri Light" panose="020F0302020204030204" pitchFamily="34" charset="0"/>
            </a:endParaRP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latin typeface="+mj-lt"/>
                <a:cs typeface="Calibri Light" panose="020F0302020204030204" pitchFamily="34" charset="0"/>
              </a:rPr>
              <a:t>prolaps</a:t>
            </a: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latin typeface="+mj-lt"/>
                <a:cs typeface="Calibri Light" panose="020F0302020204030204" pitchFamily="34" charset="0"/>
              </a:rPr>
              <a:t>reumatisch</a:t>
            </a: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endocarditis, perforatie</a:t>
            </a: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 err="1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chorda</a:t>
            </a:r>
            <a:r>
              <a:rPr lang="nl-BE" sz="1400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- of </a:t>
            </a:r>
            <a:r>
              <a:rPr lang="nl-BE" sz="1400" dirty="0" err="1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papillairspierruptuur</a:t>
            </a:r>
            <a:endParaRPr lang="nl-BE" sz="1400" dirty="0">
              <a:latin typeface="+mj-lt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congenitale afwijking: bv. </a:t>
            </a:r>
            <a:r>
              <a:rPr lang="nl-BE" sz="1400" dirty="0" err="1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cleft</a:t>
            </a:r>
            <a:endParaRPr lang="nl-BE" sz="1400" dirty="0">
              <a:latin typeface="+mj-lt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…</a:t>
            </a:r>
            <a:endParaRPr lang="nl-BE" sz="14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63A4D37-3CE6-3D44-BF94-2FB3BEF558D3}"/>
              </a:ext>
            </a:extLst>
          </p:cNvPr>
          <p:cNvSpPr/>
          <p:nvPr/>
        </p:nvSpPr>
        <p:spPr>
          <a:xfrm>
            <a:off x="7726720" y="2569114"/>
            <a:ext cx="46390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SECUNDAIRE vorm</a:t>
            </a:r>
          </a:p>
          <a:p>
            <a:r>
              <a:rPr lang="nl-BE" sz="2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“functionele MI”</a:t>
            </a:r>
            <a:br>
              <a:rPr lang="nl-BE" sz="1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endParaRPr lang="nl-BE" sz="1400" dirty="0">
              <a:latin typeface="+mj-lt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70000"/>
              <a:buFont typeface="Wingdings" panose="05000000000000000000" pitchFamily="2" charset="2"/>
              <a:buChar char="Ø"/>
            </a:pPr>
            <a:r>
              <a:rPr lang="nl-BE" sz="1400" dirty="0">
                <a:latin typeface="+mj-lt"/>
              </a:rPr>
              <a:t>Probleem van linker ventrikel of linker atrium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9918CD9-8A2A-D3FC-B8FF-D9D4C2698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650" y="3429000"/>
            <a:ext cx="1926700" cy="2750108"/>
          </a:xfrm>
          <a:prstGeom prst="rect">
            <a:avLst/>
          </a:prstGeom>
          <a:effectLst/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7E0E89F-A1F2-D0EF-FB24-295E5DF90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925" y="5497809"/>
            <a:ext cx="846358" cy="98515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8AC5D29-98EC-0676-11E3-49BFEFF3A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8066" y="4214832"/>
            <a:ext cx="2824164" cy="2285725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6D6F0EBF-03D6-3DFF-37EB-24E6EACB9D90}"/>
              </a:ext>
            </a:extLst>
          </p:cNvPr>
          <p:cNvSpPr/>
          <p:nvPr/>
        </p:nvSpPr>
        <p:spPr>
          <a:xfrm>
            <a:off x="10066592" y="5374698"/>
            <a:ext cx="19415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0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Dziadzko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V, et al. </a:t>
            </a:r>
            <a:r>
              <a:rPr lang="nl-BE" sz="1000" i="1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BE" sz="1000" i="1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Heart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J 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2019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91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83B6A-FF0D-516A-0A64-147C76CC5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B0485626-C416-65FF-72E5-6A62D3C1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341348"/>
            <a:ext cx="8351520" cy="1325563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/>
              <a:t>Mitralisklepinsufficiëntie</a:t>
            </a:r>
            <a:endParaRPr lang="nl-BE" sz="20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EBDFF67-DD98-1653-D8BC-14F700AB1C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684D653-5EF1-DE6F-A596-FD86F493E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04" y="2626445"/>
            <a:ext cx="7006152" cy="2543635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A8AB795-BBBE-5288-ADA4-799B504CAF89}"/>
              </a:ext>
            </a:extLst>
          </p:cNvPr>
          <p:cNvSpPr/>
          <p:nvPr/>
        </p:nvSpPr>
        <p:spPr>
          <a:xfrm>
            <a:off x="7562743" y="4426720"/>
            <a:ext cx="4639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solidFill>
                  <a:srgbClr val="DD75DD"/>
                </a:solidFill>
                <a:latin typeface="+mj-lt"/>
              </a:rPr>
              <a:t>post myocardinfarct </a:t>
            </a: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solidFill>
                  <a:srgbClr val="DD75DD"/>
                </a:solidFill>
                <a:latin typeface="+mj-lt"/>
              </a:rPr>
              <a:t>gedilateerde cardiomyopathie</a:t>
            </a: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solidFill>
                  <a:srgbClr val="25C6FF"/>
                </a:solidFill>
                <a:latin typeface="+mj-lt"/>
              </a:rPr>
              <a:t>chronische VKF</a:t>
            </a: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 err="1">
                <a:solidFill>
                  <a:srgbClr val="25C6FF"/>
                </a:solidFill>
                <a:latin typeface="+mj-lt"/>
              </a:rPr>
              <a:t>HFpEF</a:t>
            </a:r>
            <a:endParaRPr lang="nl-BE" sz="1400" dirty="0">
              <a:solidFill>
                <a:srgbClr val="25C6FF"/>
              </a:solidFill>
              <a:latin typeface="+mj-lt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1ED244A-6E8C-F8AD-8734-3ED98E5F1CFA}"/>
              </a:ext>
            </a:extLst>
          </p:cNvPr>
          <p:cNvSpPr/>
          <p:nvPr/>
        </p:nvSpPr>
        <p:spPr>
          <a:xfrm>
            <a:off x="7628256" y="3022041"/>
            <a:ext cx="46390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SECUNDAIRE vorm</a:t>
            </a:r>
          </a:p>
          <a:p>
            <a:r>
              <a:rPr lang="nl-BE" sz="2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“functionele MI”</a:t>
            </a:r>
            <a:br>
              <a:rPr lang="nl-BE" sz="1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endParaRPr lang="nl-BE" sz="1400" dirty="0">
              <a:latin typeface="+mj-lt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70000"/>
              <a:buFont typeface="Wingdings" panose="05000000000000000000" pitchFamily="2" charset="2"/>
              <a:buChar char="Ø"/>
            </a:pPr>
            <a:r>
              <a:rPr lang="nl-BE" sz="1400" dirty="0">
                <a:latin typeface="+mj-lt"/>
              </a:rPr>
              <a:t>Probleem van </a:t>
            </a:r>
            <a:r>
              <a:rPr lang="nl-BE" sz="1400" dirty="0">
                <a:solidFill>
                  <a:srgbClr val="D24CD2"/>
                </a:solidFill>
                <a:latin typeface="+mj-lt"/>
              </a:rPr>
              <a:t>linker ventrikel </a:t>
            </a:r>
            <a:r>
              <a:rPr lang="nl-BE" sz="1400" dirty="0">
                <a:latin typeface="+mj-lt"/>
              </a:rPr>
              <a:t>of </a:t>
            </a:r>
            <a:r>
              <a:rPr lang="nl-BE" sz="1400" dirty="0">
                <a:solidFill>
                  <a:srgbClr val="00B0F0"/>
                </a:solidFill>
                <a:latin typeface="+mj-lt"/>
              </a:rPr>
              <a:t>linker atrium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6AC18C6-72D6-2B1B-5DDD-F8D3AB306723}"/>
              </a:ext>
            </a:extLst>
          </p:cNvPr>
          <p:cNvSpPr/>
          <p:nvPr/>
        </p:nvSpPr>
        <p:spPr>
          <a:xfrm>
            <a:off x="910187" y="6129614"/>
            <a:ext cx="20521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0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Levine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R, et al. 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 </a:t>
            </a:r>
            <a:r>
              <a:rPr lang="nl-BE" sz="1000" i="1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BE" sz="1000" i="1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Cardiol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2015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E0DDA9C-C218-6241-EA59-BCD5A1073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129" y="5227692"/>
            <a:ext cx="1207960" cy="1207960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ED9E3359-A6B7-C4E7-33B4-2B594359D05B}"/>
              </a:ext>
            </a:extLst>
          </p:cNvPr>
          <p:cNvSpPr txBox="1"/>
          <p:nvPr/>
        </p:nvSpPr>
        <p:spPr>
          <a:xfrm>
            <a:off x="5265109" y="5380827"/>
            <a:ext cx="2055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200" dirty="0">
                <a:latin typeface="+mj-lt"/>
              </a:rPr>
              <a:t>“</a:t>
            </a:r>
            <a:r>
              <a:rPr lang="nl-BE" sz="1200" dirty="0" err="1">
                <a:latin typeface="+mj-lt"/>
              </a:rPr>
              <a:t>tenting</a:t>
            </a:r>
            <a:r>
              <a:rPr lang="nl-BE" sz="1200" dirty="0">
                <a:latin typeface="+mj-lt"/>
              </a:rPr>
              <a:t>” van de </a:t>
            </a:r>
            <a:r>
              <a:rPr lang="nl-BE" sz="1200" dirty="0" err="1">
                <a:latin typeface="+mj-lt"/>
              </a:rPr>
              <a:t>klebladen</a:t>
            </a:r>
            <a:endParaRPr lang="nl-BE" sz="1200" dirty="0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59C99929-0CD0-D2D7-10A3-085BBADF0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534" y="5036938"/>
            <a:ext cx="862066" cy="139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25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41B82-6993-A26D-8AD2-EA3CD023D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A61DC192-6204-844D-0661-476352AE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341348"/>
            <a:ext cx="8351520" cy="1325563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/>
              <a:t>Mitralisklepinsufficiëntie</a:t>
            </a:r>
            <a:endParaRPr lang="nl-BE" sz="20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46ADECE-AE86-6145-096C-CAC420660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9C6C0B7-DF12-C748-9F38-09F5EC38C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919" y="2497408"/>
            <a:ext cx="3148212" cy="260097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DD68614-A5BE-460A-E325-C2B65D21E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1" y="2497408"/>
            <a:ext cx="3795860" cy="3168624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032105B5-B77B-6AAE-AF3C-CB8A1CEC662F}"/>
              </a:ext>
            </a:extLst>
          </p:cNvPr>
          <p:cNvSpPr/>
          <p:nvPr/>
        </p:nvSpPr>
        <p:spPr>
          <a:xfrm>
            <a:off x="8017280" y="4426720"/>
            <a:ext cx="4639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solidFill>
                  <a:srgbClr val="DD75DD"/>
                </a:solidFill>
                <a:latin typeface="+mj-lt"/>
              </a:rPr>
              <a:t>post myocardinfarct </a:t>
            </a: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solidFill>
                  <a:srgbClr val="DD75DD"/>
                </a:solidFill>
                <a:latin typeface="+mj-lt"/>
              </a:rPr>
              <a:t>gedilateerde </a:t>
            </a:r>
            <a:r>
              <a:rPr lang="nl-BE" sz="1400" dirty="0" err="1">
                <a:solidFill>
                  <a:srgbClr val="DD75DD"/>
                </a:solidFill>
                <a:latin typeface="+mj-lt"/>
              </a:rPr>
              <a:t>cardiolmyopathie</a:t>
            </a:r>
            <a:endParaRPr lang="nl-BE" sz="1400" dirty="0">
              <a:solidFill>
                <a:srgbClr val="DD75DD"/>
              </a:solidFill>
              <a:latin typeface="+mj-lt"/>
            </a:endParaRP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>
                <a:solidFill>
                  <a:srgbClr val="25C6FF"/>
                </a:solidFill>
                <a:latin typeface="+mj-lt"/>
              </a:rPr>
              <a:t>chronische VKF</a:t>
            </a:r>
          </a:p>
          <a:p>
            <a:pPr marL="742950" lvl="1" indent="-285750">
              <a:buClr>
                <a:schemeClr val="bg1">
                  <a:lumMod val="75000"/>
                </a:schemeClr>
              </a:buClr>
              <a:buSzPct val="70000"/>
              <a:buFontTx/>
              <a:buChar char="-"/>
            </a:pPr>
            <a:r>
              <a:rPr lang="nl-BE" sz="1400" dirty="0" err="1">
                <a:solidFill>
                  <a:srgbClr val="25C6FF"/>
                </a:solidFill>
                <a:latin typeface="+mj-lt"/>
              </a:rPr>
              <a:t>HFpEF</a:t>
            </a:r>
            <a:endParaRPr lang="nl-BE" sz="1400" dirty="0">
              <a:solidFill>
                <a:srgbClr val="25C6FF"/>
              </a:solidFill>
              <a:latin typeface="+mj-lt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ABDD978-A04E-6725-BC85-D4670033B85E}"/>
              </a:ext>
            </a:extLst>
          </p:cNvPr>
          <p:cNvSpPr/>
          <p:nvPr/>
        </p:nvSpPr>
        <p:spPr>
          <a:xfrm>
            <a:off x="8082793" y="3022041"/>
            <a:ext cx="46390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SECUNDAIRE vorm</a:t>
            </a:r>
          </a:p>
          <a:p>
            <a:r>
              <a:rPr lang="nl-BE" sz="2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“functionele MI”</a:t>
            </a:r>
            <a:br>
              <a:rPr lang="nl-BE" sz="1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endParaRPr lang="nl-BE" sz="1400" dirty="0">
              <a:latin typeface="+mj-lt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70000"/>
              <a:buFont typeface="Wingdings" panose="05000000000000000000" pitchFamily="2" charset="2"/>
              <a:buChar char="Ø"/>
            </a:pPr>
            <a:r>
              <a:rPr lang="nl-BE" sz="1400" dirty="0">
                <a:latin typeface="+mj-lt"/>
              </a:rPr>
              <a:t>Probleem van </a:t>
            </a:r>
            <a:r>
              <a:rPr lang="nl-BE" sz="1400" dirty="0">
                <a:solidFill>
                  <a:srgbClr val="D24CD2"/>
                </a:solidFill>
                <a:latin typeface="+mj-lt"/>
              </a:rPr>
              <a:t>linker ventrikel </a:t>
            </a:r>
            <a:r>
              <a:rPr lang="nl-BE" sz="1400" dirty="0">
                <a:latin typeface="+mj-lt"/>
              </a:rPr>
              <a:t>of </a:t>
            </a:r>
            <a:r>
              <a:rPr lang="nl-BE" sz="1400" dirty="0">
                <a:solidFill>
                  <a:srgbClr val="00B0F0"/>
                </a:solidFill>
                <a:latin typeface="+mj-lt"/>
              </a:rPr>
              <a:t>linker atrium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FDEF2C8-DEFD-EAC0-6609-76D7EB9A8DEE}"/>
              </a:ext>
            </a:extLst>
          </p:cNvPr>
          <p:cNvCxnSpPr>
            <a:cxnSpLocks/>
          </p:cNvCxnSpPr>
          <p:nvPr/>
        </p:nvCxnSpPr>
        <p:spPr>
          <a:xfrm>
            <a:off x="1828800" y="4903773"/>
            <a:ext cx="304621" cy="1101157"/>
          </a:xfrm>
          <a:prstGeom prst="line">
            <a:avLst/>
          </a:prstGeom>
          <a:ln>
            <a:headEnd type="oval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8256B3FF-EA90-B0E0-E530-630CE2A9AECF}"/>
              </a:ext>
            </a:extLst>
          </p:cNvPr>
          <p:cNvSpPr txBox="1"/>
          <p:nvPr/>
        </p:nvSpPr>
        <p:spPr>
          <a:xfrm>
            <a:off x="1072682" y="6004930"/>
            <a:ext cx="2312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4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Linker atrium dilatatie +++</a:t>
            </a:r>
            <a:endParaRPr lang="nl-BE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75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7DD8A20-6F05-219B-190D-3477069C1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688" y="593932"/>
            <a:ext cx="4766304" cy="31927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3CB93AE-1D2E-C033-1C85-C5EC716DD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48" y="3859934"/>
            <a:ext cx="7930994" cy="232722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FA32A98-DBB3-04F4-C7F7-B6AF9E5931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69F6380-1035-1C01-1C52-1E53230A3866}"/>
              </a:ext>
            </a:extLst>
          </p:cNvPr>
          <p:cNvSpPr/>
          <p:nvPr/>
        </p:nvSpPr>
        <p:spPr>
          <a:xfrm>
            <a:off x="8743055" y="2105514"/>
            <a:ext cx="240270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>
                  <a:lumMod val="75000"/>
                </a:schemeClr>
              </a:buClr>
              <a:buSzPct val="70000"/>
            </a:pPr>
            <a:r>
              <a:rPr lang="nl-BE" sz="2400" b="1" dirty="0">
                <a:latin typeface="+mj-lt"/>
              </a:rPr>
              <a:t>Primaire MI</a:t>
            </a:r>
          </a:p>
          <a:p>
            <a:pPr>
              <a:buClr>
                <a:schemeClr val="bg1">
                  <a:lumMod val="75000"/>
                </a:schemeClr>
              </a:buClr>
              <a:buSzPct val="70000"/>
            </a:pPr>
            <a:endParaRPr lang="nl-BE" sz="1600" dirty="0">
              <a:latin typeface="+mj-lt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70000"/>
              <a:buFont typeface="Wingdings" panose="05000000000000000000" pitchFamily="2" charset="2"/>
              <a:buChar char="à"/>
            </a:pPr>
            <a:r>
              <a:rPr lang="nl-BE" dirty="0" err="1">
                <a:latin typeface="+mj-lt"/>
                <a:sym typeface="Wingdings" panose="05000000000000000000" pitchFamily="2" charset="2"/>
              </a:rPr>
              <a:t>Chordaruptuur</a:t>
            </a:r>
            <a:endParaRPr lang="nl-BE" sz="16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722A6FD-72E6-579B-782D-66D5C2E41C79}"/>
              </a:ext>
            </a:extLst>
          </p:cNvPr>
          <p:cNvSpPr/>
          <p:nvPr/>
        </p:nvSpPr>
        <p:spPr>
          <a:xfrm>
            <a:off x="5215791" y="6388544"/>
            <a:ext cx="17924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0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Nishimura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R, et al. 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Lancet 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2016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37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32655DE9-54C4-AD15-C84A-4E0D29F3A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506" y="2318185"/>
            <a:ext cx="996644" cy="111081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CF173FC-0DAB-9C32-1EB1-2653AEBEBF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C39539A-5306-FA0E-B404-A6700BBD5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21" y="593930"/>
            <a:ext cx="4019404" cy="31149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393FE7F-B616-E453-E61E-068A2598B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6421" y="3786380"/>
            <a:ext cx="4019404" cy="2590567"/>
          </a:xfrm>
          <a:prstGeom prst="rect">
            <a:avLst/>
          </a:prstGeom>
        </p:spPr>
      </p:pic>
      <p:pic>
        <p:nvPicPr>
          <p:cNvPr id="8" name="Film 5">
            <a:hlinkClick r:id="" action="ppaction://media"/>
            <a:extLst>
              <a:ext uri="{FF2B5EF4-FFF2-40B4-BE49-F238E27FC236}">
                <a16:creationId xmlns:a16="http://schemas.microsoft.com/office/drawing/2014/main" id="{A1660A87-7DEE-C2A9-7799-4EFBE3569C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5467" y="593930"/>
            <a:ext cx="4019404" cy="311512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1FBBAFBD-AD61-8DD5-717A-14BFAF83CE0E}"/>
              </a:ext>
            </a:extLst>
          </p:cNvPr>
          <p:cNvSpPr/>
          <p:nvPr/>
        </p:nvSpPr>
        <p:spPr>
          <a:xfrm>
            <a:off x="7193936" y="4604609"/>
            <a:ext cx="41440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>
                  <a:lumMod val="75000"/>
                </a:schemeClr>
              </a:buClr>
              <a:buSzPct val="70000"/>
            </a:pPr>
            <a:r>
              <a:rPr lang="nl-BE" sz="2400" b="1" dirty="0">
                <a:latin typeface="+mj-lt"/>
              </a:rPr>
              <a:t>Primaire MI</a:t>
            </a:r>
          </a:p>
          <a:p>
            <a:pPr>
              <a:buClr>
                <a:schemeClr val="bg1">
                  <a:lumMod val="75000"/>
                </a:schemeClr>
              </a:buClr>
              <a:buSzPct val="70000"/>
            </a:pPr>
            <a:endParaRPr lang="nl-BE" sz="1600" dirty="0">
              <a:latin typeface="+mj-lt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70000"/>
              <a:buFont typeface="Wingdings" panose="05000000000000000000" pitchFamily="2" charset="2"/>
              <a:buChar char="à"/>
            </a:pPr>
            <a:r>
              <a:rPr lang="nl-BE" sz="1600" dirty="0">
                <a:latin typeface="+mj-lt"/>
                <a:sym typeface="Wingdings" panose="05000000000000000000" pitchFamily="2" charset="2"/>
              </a:rPr>
              <a:t>Endocarditis met perforatie klepblad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963F4E4-8C8A-9079-E64D-7C1B50B486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5169" y="2916147"/>
            <a:ext cx="3094161" cy="1740465"/>
          </a:xfrm>
          <a:prstGeom prst="rect">
            <a:avLst/>
          </a:prstGeom>
          <a:effectLst>
            <a:softEdge rad="508000"/>
          </a:effectLst>
        </p:spPr>
      </p:pic>
      <p:pic>
        <p:nvPicPr>
          <p:cNvPr id="14" name="Picture 2" descr="Omg Emoji [Free Download iPhone Emojis] | Emoji Island">
            <a:extLst>
              <a:ext uri="{FF2B5EF4-FFF2-40B4-BE49-F238E27FC236}">
                <a16:creationId xmlns:a16="http://schemas.microsoft.com/office/drawing/2014/main" id="{619BDF88-238E-8973-1456-0A262CDE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85" y="5613672"/>
            <a:ext cx="797172" cy="84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4DAF1-FCE0-E10E-61E8-0372F3B1A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6200A2C-E3F2-C303-A2F1-A8F8CF9537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14" name="Picture 2" descr="Omg Emoji [Free Download iPhone Emojis] | Emoji Island">
            <a:extLst>
              <a:ext uri="{FF2B5EF4-FFF2-40B4-BE49-F238E27FC236}">
                <a16:creationId xmlns:a16="http://schemas.microsoft.com/office/drawing/2014/main" id="{1D9D2800-E177-F810-6CD8-7B1D06CFE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24" y="5588001"/>
            <a:ext cx="797172" cy="84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ilm 6">
            <a:hlinkClick r:id="" action="ppaction://media"/>
            <a:extLst>
              <a:ext uri="{FF2B5EF4-FFF2-40B4-BE49-F238E27FC236}">
                <a16:creationId xmlns:a16="http://schemas.microsoft.com/office/drawing/2014/main" id="{C81949D8-F992-B30B-5858-AB71A9B737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2505" y="429396"/>
            <a:ext cx="8061334" cy="36192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DF4D3F5-C1B6-7BB6-0204-CEC814BF0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08" y="3905427"/>
            <a:ext cx="5063973" cy="2751173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CAD5441-DA30-2849-D10F-2E11E77CFBC1}"/>
              </a:ext>
            </a:extLst>
          </p:cNvPr>
          <p:cNvSpPr/>
          <p:nvPr/>
        </p:nvSpPr>
        <p:spPr>
          <a:xfrm>
            <a:off x="6410420" y="4398492"/>
            <a:ext cx="4733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>
                  <a:lumMod val="75000"/>
                </a:schemeClr>
              </a:buClr>
              <a:buSzPct val="70000"/>
            </a:pPr>
            <a:r>
              <a:rPr lang="nl-BE" sz="2400" b="1" dirty="0">
                <a:latin typeface="+mj-lt"/>
              </a:rPr>
              <a:t>Primaire MI</a:t>
            </a:r>
          </a:p>
          <a:p>
            <a:pPr>
              <a:buClr>
                <a:schemeClr val="bg1">
                  <a:lumMod val="75000"/>
                </a:schemeClr>
              </a:buClr>
              <a:buSzPct val="70000"/>
            </a:pPr>
            <a:endParaRPr lang="nl-BE" sz="1600" dirty="0">
              <a:latin typeface="+mj-lt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70000"/>
              <a:buFont typeface="Wingdings" panose="05000000000000000000" pitchFamily="2" charset="2"/>
              <a:buChar char="à"/>
            </a:pPr>
            <a:r>
              <a:rPr lang="nl-BE" sz="1600" dirty="0" err="1">
                <a:latin typeface="+mj-lt"/>
                <a:sym typeface="Wingdings" panose="05000000000000000000" pitchFamily="2" charset="2"/>
              </a:rPr>
              <a:t>Inferoposterior</a:t>
            </a:r>
            <a:r>
              <a:rPr lang="nl-BE" sz="1600" dirty="0">
                <a:latin typeface="+mj-lt"/>
                <a:sym typeface="Wingdings" panose="05000000000000000000" pitchFamily="2" charset="2"/>
              </a:rPr>
              <a:t> infarct met ruptuur </a:t>
            </a:r>
            <a:r>
              <a:rPr lang="nl-BE" sz="1600" dirty="0" err="1">
                <a:latin typeface="+mj-lt"/>
                <a:sym typeface="Wingdings" panose="05000000000000000000" pitchFamily="2" charset="2"/>
              </a:rPr>
              <a:t>papillairspier</a:t>
            </a:r>
            <a:endParaRPr lang="nl-BE" sz="1600" dirty="0"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86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25C7C-6809-9417-6D3B-1E2001074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AD5EBBB-8456-D000-7EBE-576AD5EA98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40B40F4-E122-91B9-4B72-7EB9DEA35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554" y="1362986"/>
            <a:ext cx="6078892" cy="524057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F6784154-F2DD-A403-2B23-A90398CDA477}"/>
              </a:ext>
            </a:extLst>
          </p:cNvPr>
          <p:cNvSpPr txBox="1">
            <a:spLocks/>
          </p:cNvSpPr>
          <p:nvPr/>
        </p:nvSpPr>
        <p:spPr>
          <a:xfrm>
            <a:off x="2186940" y="345875"/>
            <a:ext cx="8351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/>
              <a:t>Behandeling</a:t>
            </a:r>
            <a:endParaRPr lang="nl-BE" sz="2000" b="1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FDD70969-01C0-7E69-3434-B4E18C3360E1}"/>
              </a:ext>
            </a:extLst>
          </p:cNvPr>
          <p:cNvSpPr/>
          <p:nvPr/>
        </p:nvSpPr>
        <p:spPr>
          <a:xfrm>
            <a:off x="9727981" y="5990388"/>
            <a:ext cx="16530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0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Grayburn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P, et al. 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JACC 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4" descr="j0078718">
            <a:extLst>
              <a:ext uri="{FF2B5EF4-FFF2-40B4-BE49-F238E27FC236}">
                <a16:creationId xmlns:a16="http://schemas.microsoft.com/office/drawing/2014/main" id="{6D9F3B8C-5001-961B-2859-9F1DBC0F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52595" y="4172246"/>
            <a:ext cx="1403787" cy="15209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5045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5815DAAA-2523-E575-08CD-7C9C6CB3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40" y="345875"/>
            <a:ext cx="8351520" cy="1325563"/>
          </a:xfrm>
        </p:spPr>
        <p:txBody>
          <a:bodyPr>
            <a:normAutofit/>
          </a:bodyPr>
          <a:lstStyle/>
          <a:p>
            <a:r>
              <a:rPr lang="nl-BE" sz="3200" b="1" dirty="0"/>
              <a:t>CASUS</a:t>
            </a:r>
            <a:endParaRPr lang="nl-BE" sz="2000" b="1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4A9BCAE4-581E-B09E-91E1-9A09F2F4F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8389" y="1671438"/>
            <a:ext cx="6197781" cy="4351338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Man, 61 jaar</a:t>
            </a: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Goede algemene toestand</a:t>
            </a: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Geen belangrijke medische </a:t>
            </a:r>
            <a:r>
              <a:rPr lang="nl-BE" sz="1600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antecendenten</a:t>
            </a: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Thuismedicatie</a:t>
            </a:r>
          </a:p>
          <a:p>
            <a:pPr lvl="1">
              <a:buClr>
                <a:schemeClr val="bg1">
                  <a:lumMod val="65000"/>
                </a:schemeClr>
              </a:buClr>
              <a:buSzPct val="70000"/>
              <a:buFontTx/>
              <a:buChar char="-"/>
              <a:tabLst>
                <a:tab pos="355600" algn="l"/>
                <a:tab pos="1076325" algn="l"/>
              </a:tabLst>
            </a:pPr>
            <a:r>
              <a:rPr lang="nl-BE" sz="1400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atorvastatine</a:t>
            </a:r>
            <a:r>
              <a:rPr lang="nl-BE" sz="1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20 mg 1/d</a:t>
            </a:r>
          </a:p>
          <a:p>
            <a:pPr marL="457200" lvl="1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2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r>
              <a:rPr lang="nl-BE" sz="1600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Asymptomatisch</a:t>
            </a:r>
          </a:p>
          <a:p>
            <a:pPr marL="0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Wingdings" panose="05000000000000000000" pitchFamily="2" charset="2"/>
              <a:buChar char="è"/>
              <a:tabLst>
                <a:tab pos="355600" algn="l"/>
                <a:tab pos="1076325" algn="l"/>
              </a:tabLst>
            </a:pPr>
            <a: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Verwijzing naar de raadpleging cardiologie wegens de vaststelling van een </a:t>
            </a:r>
            <a:r>
              <a:rPr lang="nl-BE" sz="16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hartgeruis</a:t>
            </a:r>
          </a:p>
          <a:p>
            <a:pPr marL="457200" lvl="1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4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4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914400" lvl="2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4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914400" lvl="2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4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0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lvl="1">
              <a:buClr>
                <a:schemeClr val="bg1">
                  <a:lumMod val="65000"/>
                </a:schemeClr>
              </a:buClr>
              <a:buSzPct val="70000"/>
              <a:buFontTx/>
              <a:buChar char="-"/>
            </a:pPr>
            <a:endParaRPr lang="nl-BE" sz="14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600" u="sng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66700" indent="-266700"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33C44B4B-210E-DEF9-76C7-CBCF556552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</p:spTree>
    <p:extLst>
      <p:ext uri="{BB962C8B-B14F-4D97-AF65-F5344CB8AC3E}">
        <p14:creationId xmlns:p14="http://schemas.microsoft.com/office/powerpoint/2010/main" val="3236642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D816A02-0E20-FC54-5841-D7219CCB01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78C3849-22CF-26E4-5FC2-4B533ADE1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907" y="1008656"/>
            <a:ext cx="6282038" cy="541571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A0C6550-72A3-1A82-4CDC-8FE031522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893" y="3429000"/>
            <a:ext cx="1926700" cy="2750108"/>
          </a:xfrm>
          <a:prstGeom prst="rect">
            <a:avLst/>
          </a:prstGeom>
          <a:effectLst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5887646-A593-450A-B81C-C047505CC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168" y="5497809"/>
            <a:ext cx="846358" cy="98515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C07DBEB-270F-2EB3-8486-C37B92065068}"/>
              </a:ext>
            </a:extLst>
          </p:cNvPr>
          <p:cNvSpPr txBox="1">
            <a:spLocks/>
          </p:cNvSpPr>
          <p:nvPr/>
        </p:nvSpPr>
        <p:spPr>
          <a:xfrm>
            <a:off x="2186940" y="345875"/>
            <a:ext cx="8351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/>
              <a:t>Behandeling</a:t>
            </a:r>
            <a:endParaRPr lang="nl-BE" sz="2000" b="1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01B447F-1FB2-52BF-6579-EF2E1DD0584E}"/>
              </a:ext>
            </a:extLst>
          </p:cNvPr>
          <p:cNvSpPr/>
          <p:nvPr/>
        </p:nvSpPr>
        <p:spPr>
          <a:xfrm>
            <a:off x="9727981" y="5990388"/>
            <a:ext cx="16530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0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Grayburn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P, et al. 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JACC 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8444F09-8183-1453-D575-7D9224BB8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581" y="2101779"/>
            <a:ext cx="3976690" cy="265444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27687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A6934-DEA6-B76E-2716-24C975DC6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01FE56F9-55A8-4ED3-8704-F773FFB8C169}"/>
              </a:ext>
            </a:extLst>
          </p:cNvPr>
          <p:cNvSpPr txBox="1"/>
          <p:nvPr/>
        </p:nvSpPr>
        <p:spPr>
          <a:xfrm>
            <a:off x="4282611" y="1779704"/>
            <a:ext cx="412071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 indent="-266700" algn="ctr">
              <a:buClr>
                <a:schemeClr val="bg1">
                  <a:lumMod val="75000"/>
                </a:schemeClr>
              </a:buClr>
              <a:buSzPct val="70000"/>
            </a:pPr>
            <a:r>
              <a:rPr lang="nl-BE" dirty="0">
                <a:latin typeface="+mj-lt"/>
              </a:rPr>
              <a:t>Linker </a:t>
            </a:r>
            <a:r>
              <a:rPr lang="nl-BE" dirty="0" err="1">
                <a:latin typeface="+mj-lt"/>
              </a:rPr>
              <a:t>ventrikelf</a:t>
            </a:r>
            <a:r>
              <a:rPr lang="nl-BE" sz="1800" dirty="0" err="1">
                <a:latin typeface="+mj-lt"/>
              </a:rPr>
              <a:t>alen</a:t>
            </a:r>
            <a:r>
              <a:rPr lang="nl-BE" sz="1800" dirty="0">
                <a:latin typeface="+mj-lt"/>
              </a:rPr>
              <a:t> = </a:t>
            </a:r>
            <a:r>
              <a:rPr lang="nl-BE" sz="1800" dirty="0" err="1">
                <a:latin typeface="+mj-lt"/>
              </a:rPr>
              <a:t>driving</a:t>
            </a:r>
            <a:r>
              <a:rPr lang="nl-BE" sz="1800" dirty="0">
                <a:latin typeface="+mj-lt"/>
              </a:rPr>
              <a:t> force</a:t>
            </a:r>
          </a:p>
          <a:p>
            <a:pPr marL="447675" indent="-266700" algn="ctr">
              <a:buClr>
                <a:schemeClr val="bg1">
                  <a:lumMod val="75000"/>
                </a:schemeClr>
              </a:buClr>
              <a:buSzPct val="70000"/>
            </a:pPr>
            <a:endParaRPr lang="nl-BE" sz="1800" dirty="0">
              <a:latin typeface="+mj-lt"/>
            </a:endParaRPr>
          </a:p>
          <a:p>
            <a:pPr marL="447675" indent="-266700" algn="ctr">
              <a:buClr>
                <a:schemeClr val="bg1">
                  <a:lumMod val="75000"/>
                </a:schemeClr>
              </a:buClr>
              <a:buSzPct val="70000"/>
            </a:pPr>
            <a:endParaRPr lang="nl-BE" dirty="0">
              <a:latin typeface="+mj-lt"/>
            </a:endParaRPr>
          </a:p>
          <a:p>
            <a:pPr marL="447675" indent="-266700" algn="ctr">
              <a:buClr>
                <a:schemeClr val="bg1">
                  <a:lumMod val="75000"/>
                </a:schemeClr>
              </a:buClr>
              <a:buSzPct val="70000"/>
            </a:pPr>
            <a:r>
              <a:rPr lang="nl-BE" sz="1800" b="1" dirty="0">
                <a:latin typeface="+mj-lt"/>
              </a:rPr>
              <a:t>Hartfalentherapie</a:t>
            </a:r>
          </a:p>
          <a:p>
            <a:pPr marL="447675" indent="-266700" algn="ctr">
              <a:buClr>
                <a:schemeClr val="bg1">
                  <a:lumMod val="75000"/>
                </a:schemeClr>
              </a:buClr>
              <a:buSzPct val="70000"/>
            </a:pPr>
            <a:r>
              <a:rPr lang="nl-BE" sz="1400" dirty="0">
                <a:latin typeface="+mj-lt"/>
              </a:rPr>
              <a:t>“goal </a:t>
            </a:r>
            <a:r>
              <a:rPr lang="nl-BE" sz="1400" dirty="0" err="1">
                <a:latin typeface="+mj-lt"/>
              </a:rPr>
              <a:t>directed</a:t>
            </a:r>
            <a:r>
              <a:rPr lang="nl-BE" sz="1400" dirty="0">
                <a:latin typeface="+mj-lt"/>
              </a:rPr>
              <a:t> </a:t>
            </a:r>
            <a:r>
              <a:rPr lang="nl-BE" sz="1400" dirty="0" err="1">
                <a:latin typeface="+mj-lt"/>
              </a:rPr>
              <a:t>medical</a:t>
            </a:r>
            <a:r>
              <a:rPr lang="nl-BE" sz="1400" dirty="0">
                <a:latin typeface="+mj-lt"/>
              </a:rPr>
              <a:t> </a:t>
            </a:r>
            <a:r>
              <a:rPr lang="nl-BE" sz="1400" dirty="0" err="1">
                <a:latin typeface="+mj-lt"/>
              </a:rPr>
              <a:t>therapy</a:t>
            </a:r>
            <a:r>
              <a:rPr lang="nl-BE" sz="1400" dirty="0">
                <a:latin typeface="+mj-lt"/>
              </a:rPr>
              <a:t>”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3FA0A9AE-F76F-1E80-0D75-647AD60FF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562" y="1671438"/>
            <a:ext cx="610922" cy="53082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F216194-7B40-D40F-D9DE-2B899F6CE7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969F1A7-79F9-08A7-B2E7-F28CD2F8A2CE}"/>
              </a:ext>
            </a:extLst>
          </p:cNvPr>
          <p:cNvSpPr txBox="1">
            <a:spLocks/>
          </p:cNvSpPr>
          <p:nvPr/>
        </p:nvSpPr>
        <p:spPr>
          <a:xfrm>
            <a:off x="2186940" y="345875"/>
            <a:ext cx="8351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/>
              <a:t>Behandeling SECUNDAIRE variant = COMPLEX </a:t>
            </a:r>
            <a:endParaRPr lang="nl-BE" sz="2000" b="1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E8EA986-7604-0C66-ADC5-50F4451D5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562" y="3698695"/>
            <a:ext cx="4756802" cy="2880162"/>
          </a:xfrm>
          <a:prstGeom prst="rect">
            <a:avLst/>
          </a:prstGeom>
        </p:spPr>
      </p:pic>
      <p:sp>
        <p:nvSpPr>
          <p:cNvPr id="18" name="Pijl: omlaag 17">
            <a:extLst>
              <a:ext uri="{FF2B5EF4-FFF2-40B4-BE49-F238E27FC236}">
                <a16:creationId xmlns:a16="http://schemas.microsoft.com/office/drawing/2014/main" id="{4CD48D32-42D5-6D9E-B4C8-BB38A214F2AA}"/>
              </a:ext>
            </a:extLst>
          </p:cNvPr>
          <p:cNvSpPr/>
          <p:nvPr/>
        </p:nvSpPr>
        <p:spPr>
          <a:xfrm>
            <a:off x="6272107" y="2202262"/>
            <a:ext cx="369979" cy="427760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57F2FC3-0FAF-6DD3-8DC8-6AC4F71370D3}"/>
              </a:ext>
            </a:extLst>
          </p:cNvPr>
          <p:cNvSpPr txBox="1"/>
          <p:nvPr/>
        </p:nvSpPr>
        <p:spPr>
          <a:xfrm>
            <a:off x="9838346" y="6160586"/>
            <a:ext cx="19121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Coats J, et al.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Eur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Heart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J 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2021</a:t>
            </a:r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281451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DE9C2-42EC-3BCD-52E5-335D07BD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60A9A05C-40E5-CE38-97A5-CA8EE18ECDA0}"/>
              </a:ext>
            </a:extLst>
          </p:cNvPr>
          <p:cNvSpPr txBox="1"/>
          <p:nvPr/>
        </p:nvSpPr>
        <p:spPr>
          <a:xfrm>
            <a:off x="1904210" y="1902174"/>
            <a:ext cx="412071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 indent="-266700" algn="ctr">
              <a:buClr>
                <a:schemeClr val="bg1">
                  <a:lumMod val="75000"/>
                </a:schemeClr>
              </a:buClr>
              <a:buSzPct val="70000"/>
            </a:pPr>
            <a:r>
              <a:rPr lang="nl-BE" dirty="0">
                <a:latin typeface="+mj-lt"/>
              </a:rPr>
              <a:t>Linker </a:t>
            </a:r>
            <a:r>
              <a:rPr lang="nl-BE" dirty="0" err="1">
                <a:latin typeface="+mj-lt"/>
              </a:rPr>
              <a:t>ventrikelf</a:t>
            </a:r>
            <a:r>
              <a:rPr lang="nl-BE" sz="1800" dirty="0" err="1">
                <a:latin typeface="+mj-lt"/>
              </a:rPr>
              <a:t>alen</a:t>
            </a:r>
            <a:r>
              <a:rPr lang="nl-BE" sz="1800" dirty="0">
                <a:latin typeface="+mj-lt"/>
              </a:rPr>
              <a:t> = </a:t>
            </a:r>
            <a:r>
              <a:rPr lang="nl-BE" sz="1800" dirty="0" err="1">
                <a:latin typeface="+mj-lt"/>
              </a:rPr>
              <a:t>driving</a:t>
            </a:r>
            <a:r>
              <a:rPr lang="nl-BE" sz="1800" dirty="0">
                <a:latin typeface="+mj-lt"/>
              </a:rPr>
              <a:t> force</a:t>
            </a:r>
          </a:p>
          <a:p>
            <a:pPr marL="447675" indent="-266700" algn="ctr">
              <a:buClr>
                <a:schemeClr val="bg1">
                  <a:lumMod val="75000"/>
                </a:schemeClr>
              </a:buClr>
              <a:buSzPct val="70000"/>
            </a:pPr>
            <a:endParaRPr lang="nl-BE" sz="1800" dirty="0">
              <a:latin typeface="+mj-lt"/>
            </a:endParaRPr>
          </a:p>
          <a:p>
            <a:pPr marL="447675" indent="-266700" algn="ctr">
              <a:buClr>
                <a:schemeClr val="bg1">
                  <a:lumMod val="75000"/>
                </a:schemeClr>
              </a:buClr>
              <a:buSzPct val="70000"/>
            </a:pPr>
            <a:endParaRPr lang="nl-BE" dirty="0">
              <a:latin typeface="+mj-lt"/>
            </a:endParaRPr>
          </a:p>
          <a:p>
            <a:pPr marL="447675" indent="-266700" algn="ctr">
              <a:buClr>
                <a:schemeClr val="bg1">
                  <a:lumMod val="75000"/>
                </a:schemeClr>
              </a:buClr>
              <a:buSzPct val="70000"/>
            </a:pPr>
            <a:r>
              <a:rPr lang="nl-BE" sz="1800" b="1" dirty="0">
                <a:latin typeface="+mj-lt"/>
              </a:rPr>
              <a:t>Hartfalentherapie</a:t>
            </a:r>
          </a:p>
          <a:p>
            <a:pPr marL="447675" indent="-266700" algn="ctr">
              <a:buClr>
                <a:schemeClr val="bg1">
                  <a:lumMod val="75000"/>
                </a:schemeClr>
              </a:buClr>
              <a:buSzPct val="70000"/>
            </a:pPr>
            <a:r>
              <a:rPr lang="nl-BE" sz="1400" dirty="0">
                <a:latin typeface="+mj-lt"/>
              </a:rPr>
              <a:t>“goal </a:t>
            </a:r>
            <a:r>
              <a:rPr lang="nl-BE" sz="1400" dirty="0" err="1">
                <a:latin typeface="+mj-lt"/>
              </a:rPr>
              <a:t>directed</a:t>
            </a:r>
            <a:r>
              <a:rPr lang="nl-BE" sz="1400" dirty="0">
                <a:latin typeface="+mj-lt"/>
              </a:rPr>
              <a:t> </a:t>
            </a:r>
            <a:r>
              <a:rPr lang="nl-BE" sz="1400" dirty="0" err="1">
                <a:latin typeface="+mj-lt"/>
              </a:rPr>
              <a:t>medical</a:t>
            </a:r>
            <a:r>
              <a:rPr lang="nl-BE" sz="1400" dirty="0">
                <a:latin typeface="+mj-lt"/>
              </a:rPr>
              <a:t> </a:t>
            </a:r>
            <a:r>
              <a:rPr lang="nl-BE" sz="1400" dirty="0" err="1">
                <a:latin typeface="+mj-lt"/>
              </a:rPr>
              <a:t>therapy</a:t>
            </a:r>
            <a:r>
              <a:rPr lang="nl-BE" sz="1400" dirty="0">
                <a:latin typeface="+mj-lt"/>
              </a:rPr>
              <a:t>”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10EF77C-D79E-B5B0-FC01-2002615C8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161" y="1793908"/>
            <a:ext cx="610922" cy="53082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7D7BDB0-3536-921D-9ABF-F35CC5209D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9FB53924-8E50-0757-0313-F747E60B9216}"/>
              </a:ext>
            </a:extLst>
          </p:cNvPr>
          <p:cNvSpPr txBox="1">
            <a:spLocks/>
          </p:cNvSpPr>
          <p:nvPr/>
        </p:nvSpPr>
        <p:spPr>
          <a:xfrm>
            <a:off x="2186940" y="345875"/>
            <a:ext cx="8351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/>
              <a:t>Behandeling SECUNDAIRE variant = COMPLEX </a:t>
            </a:r>
            <a:endParaRPr lang="nl-BE" sz="2000" b="1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F3258C9-4FE3-8661-9943-69AB809FA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161" y="3821165"/>
            <a:ext cx="4756802" cy="2880162"/>
          </a:xfrm>
          <a:prstGeom prst="rect">
            <a:avLst/>
          </a:prstGeom>
        </p:spPr>
      </p:pic>
      <p:sp>
        <p:nvSpPr>
          <p:cNvPr id="18" name="Pijl: omlaag 17">
            <a:extLst>
              <a:ext uri="{FF2B5EF4-FFF2-40B4-BE49-F238E27FC236}">
                <a16:creationId xmlns:a16="http://schemas.microsoft.com/office/drawing/2014/main" id="{F8219F31-F02C-70BC-8CA6-1F52D35D324A}"/>
              </a:ext>
            </a:extLst>
          </p:cNvPr>
          <p:cNvSpPr/>
          <p:nvPr/>
        </p:nvSpPr>
        <p:spPr>
          <a:xfrm>
            <a:off x="3893706" y="2324732"/>
            <a:ext cx="369979" cy="427760"/>
          </a:xfrm>
          <a:prstGeom prst="down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929E065-FB8D-5DEB-02ED-CE3B98E4E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393" y="2324732"/>
            <a:ext cx="4756802" cy="2163541"/>
          </a:xfrm>
          <a:prstGeom prst="rect">
            <a:avLst/>
          </a:prstGeom>
        </p:spPr>
      </p:pic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771F699C-56E2-5742-D69C-2260EC4BB3BE}"/>
              </a:ext>
            </a:extLst>
          </p:cNvPr>
          <p:cNvSpPr/>
          <p:nvPr/>
        </p:nvSpPr>
        <p:spPr>
          <a:xfrm>
            <a:off x="6960920" y="3774132"/>
            <a:ext cx="1892523" cy="250465"/>
          </a:xfrm>
          <a:prstGeom prst="roundRect">
            <a:avLst/>
          </a:prstGeom>
          <a:solidFill>
            <a:srgbClr val="E8A2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3CA67029-C290-E786-9D18-E17BB3A69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2669" y="4716252"/>
            <a:ext cx="3401226" cy="1902080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764D797C-DDB4-DF4C-A3FD-34B71375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70373" y="5667292"/>
            <a:ext cx="385822" cy="97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1BEC3180-CF2E-FD4F-D5CB-5F411E2F4EB8}"/>
              </a:ext>
            </a:extLst>
          </p:cNvPr>
          <p:cNvSpPr/>
          <p:nvPr/>
        </p:nvSpPr>
        <p:spPr>
          <a:xfrm>
            <a:off x="9915013" y="1486452"/>
            <a:ext cx="1954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Coats J, et al.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Eur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Heart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J 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2021</a:t>
            </a:r>
            <a:b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nl-BE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Vahanian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A, et al.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Eur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Heart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J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759557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51425-8FB4-B859-C512-FB7BCF5D5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1C8AB22-7689-2BD4-AA90-99476BF4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3605852-A0ED-D5FE-F095-07AFDBC6A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893" y="3429000"/>
            <a:ext cx="1926700" cy="2750108"/>
          </a:xfrm>
          <a:prstGeom prst="rect">
            <a:avLst/>
          </a:prstGeom>
          <a:effectLst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CFFC1D3-A479-7DC0-A0BC-D3DD79DC5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168" y="5497809"/>
            <a:ext cx="846358" cy="98515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0F0D275-5D14-3274-E098-22AE4B3722E3}"/>
              </a:ext>
            </a:extLst>
          </p:cNvPr>
          <p:cNvSpPr txBox="1">
            <a:spLocks/>
          </p:cNvSpPr>
          <p:nvPr/>
        </p:nvSpPr>
        <p:spPr>
          <a:xfrm>
            <a:off x="2186940" y="345875"/>
            <a:ext cx="8351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/>
              <a:t>Behandeling SECUNDAIRE variant = COMPLEX </a:t>
            </a:r>
            <a:endParaRPr lang="nl-BE" sz="2000" b="1" dirty="0"/>
          </a:p>
        </p:txBody>
      </p:sp>
    </p:spTree>
    <p:extLst>
      <p:ext uri="{BB962C8B-B14F-4D97-AF65-F5344CB8AC3E}">
        <p14:creationId xmlns:p14="http://schemas.microsoft.com/office/powerpoint/2010/main" val="2417739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8AE5D-8DF3-9902-C572-E92FA6388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5363C87-8F9B-A295-71CD-347B6F6FCF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96A88720-89F9-FA55-1395-8D10D7E81648}"/>
              </a:ext>
            </a:extLst>
          </p:cNvPr>
          <p:cNvSpPr txBox="1">
            <a:spLocks/>
          </p:cNvSpPr>
          <p:nvPr/>
        </p:nvSpPr>
        <p:spPr>
          <a:xfrm>
            <a:off x="2186940" y="345875"/>
            <a:ext cx="8351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/>
              <a:t>Behandeling SECUNDAIRE variant = COMPLEX </a:t>
            </a:r>
            <a:endParaRPr lang="nl-BE" sz="2000" b="1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1D814F-B723-3E67-A185-427E6C546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166" y="1856478"/>
            <a:ext cx="4351067" cy="45530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A44685A-3D13-8EC1-4D89-1DF7976D8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828" y="4408403"/>
            <a:ext cx="1344544" cy="13255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3C71D86-C98F-DEF3-C724-F5B809EB3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728" y="4662949"/>
            <a:ext cx="1089876" cy="165239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C698206-0011-EEF7-2224-833771003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407" y="1856478"/>
            <a:ext cx="1007597" cy="138386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56CFB39-74BA-4CE2-6461-5BE605FC2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8332" y="2384236"/>
            <a:ext cx="1162678" cy="119525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305E3C3-7097-0930-2FC9-06A17BE99418}"/>
              </a:ext>
            </a:extLst>
          </p:cNvPr>
          <p:cNvSpPr txBox="1"/>
          <p:nvPr/>
        </p:nvSpPr>
        <p:spPr>
          <a:xfrm>
            <a:off x="9838346" y="6160586"/>
            <a:ext cx="19121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Coats J, et al.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Eur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Heart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J 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2021</a:t>
            </a:r>
            <a:endParaRPr lang="nl-BE" sz="10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9D2C56-B256-E5FD-12B6-1695F720E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353" y="2384236"/>
            <a:ext cx="1926700" cy="2750108"/>
          </a:xfrm>
          <a:prstGeom prst="rect">
            <a:avLst/>
          </a:prstGeom>
          <a:effectLst/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96FFF0D-53DB-4C76-B3B6-431DB4D9E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628" y="4453045"/>
            <a:ext cx="846358" cy="9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1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E0845-C49B-10B5-52B5-EEB4F9240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C5B3B0A-9200-FDD9-D55F-029C253F3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553" y="2605232"/>
            <a:ext cx="2311420" cy="2181403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9A0CA3D-8841-76D4-BCBF-5012DE12D9AD}"/>
              </a:ext>
            </a:extLst>
          </p:cNvPr>
          <p:cNvSpPr/>
          <p:nvPr/>
        </p:nvSpPr>
        <p:spPr>
          <a:xfrm>
            <a:off x="2186939" y="2196774"/>
            <a:ext cx="870040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000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De klep </a:t>
            </a:r>
            <a:r>
              <a:rPr lang="nl-BE" sz="2000" b="1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zelf</a:t>
            </a:r>
            <a:r>
              <a:rPr lang="nl-BE" sz="2000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 is hét probleem</a:t>
            </a:r>
          </a:p>
          <a:p>
            <a:pPr>
              <a:buClr>
                <a:schemeClr val="bg1">
                  <a:lumMod val="75000"/>
                </a:schemeClr>
              </a:buClr>
              <a:buSzPct val="70000"/>
            </a:pPr>
            <a:endParaRPr lang="nl-BE" sz="1400" dirty="0">
              <a:latin typeface="+mj-lt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70000"/>
              <a:buFont typeface="Wingdings" panose="05000000000000000000" pitchFamily="2" charset="2"/>
              <a:buChar char="Ø"/>
            </a:pPr>
            <a:r>
              <a:rPr lang="nl-BE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Geen evidentie dat medicamenteuze therapie het probleem </a:t>
            </a:r>
            <a:br>
              <a:rPr lang="nl-BE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</a:br>
            <a:r>
              <a:rPr lang="nl-BE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  <a:t>voorkomt of oplost</a:t>
            </a:r>
            <a:br>
              <a:rPr lang="nl-BE" dirty="0">
                <a:latin typeface="+mj-lt"/>
                <a:cs typeface="Calibri Light" panose="020F0302020204030204" pitchFamily="34" charset="0"/>
                <a:sym typeface="Wingdings" panose="05000000000000000000" pitchFamily="2" charset="2"/>
              </a:rPr>
            </a:br>
            <a:endParaRPr lang="nl-BE" dirty="0">
              <a:latin typeface="+mj-lt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70000"/>
              <a:buFont typeface="Wingdings" panose="05000000000000000000" pitchFamily="2" charset="2"/>
              <a:buChar char="Ø"/>
            </a:pPr>
            <a:endParaRPr lang="nl-BE" u="sng" dirty="0">
              <a:latin typeface="+mj-lt"/>
            </a:endParaRPr>
          </a:p>
          <a:p>
            <a:pPr>
              <a:buClr>
                <a:schemeClr val="bg1">
                  <a:lumMod val="75000"/>
                </a:schemeClr>
              </a:buClr>
              <a:buSzPct val="70000"/>
            </a:pPr>
            <a:endParaRPr lang="nl-BE" u="sng" dirty="0">
              <a:latin typeface="+mj-lt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70000"/>
              <a:buFont typeface="Wingdings" panose="05000000000000000000" pitchFamily="2" charset="2"/>
              <a:buChar char="Ø"/>
            </a:pPr>
            <a:r>
              <a:rPr lang="nl-BE" u="sng" dirty="0">
                <a:latin typeface="+mj-lt"/>
              </a:rPr>
              <a:t>Ernstige</a:t>
            </a:r>
            <a:r>
              <a:rPr lang="nl-BE" dirty="0">
                <a:latin typeface="+mj-lt"/>
              </a:rPr>
              <a:t> insufficiëntie en </a:t>
            </a:r>
            <a:r>
              <a:rPr lang="nl-BE" dirty="0">
                <a:solidFill>
                  <a:srgbClr val="FF0000"/>
                </a:solidFill>
                <a:latin typeface="+mj-lt"/>
              </a:rPr>
              <a:t>symptomatische</a:t>
            </a:r>
            <a:r>
              <a:rPr lang="nl-BE" dirty="0">
                <a:latin typeface="+mj-lt"/>
              </a:rPr>
              <a:t> patiënt 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	</a:t>
            </a:r>
            <a:r>
              <a:rPr lang="nl-BE" dirty="0">
                <a:latin typeface="+mj-lt"/>
                <a:sym typeface="Wingdings" panose="05000000000000000000" pitchFamily="2" charset="2"/>
              </a:rPr>
              <a:t> heelkunde (klepherstel indien mogelijk)</a:t>
            </a:r>
          </a:p>
          <a:p>
            <a:pPr>
              <a:buClr>
                <a:schemeClr val="bg1">
                  <a:lumMod val="75000"/>
                </a:schemeClr>
              </a:buClr>
              <a:buSzPct val="70000"/>
            </a:pP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70000"/>
              <a:buFont typeface="Wingdings" panose="05000000000000000000" pitchFamily="2" charset="2"/>
              <a:buChar char="Ø"/>
            </a:pPr>
            <a:r>
              <a:rPr lang="nl-BE" u="sng" dirty="0">
                <a:latin typeface="+mj-lt"/>
              </a:rPr>
              <a:t>Ernstige</a:t>
            </a:r>
            <a:r>
              <a:rPr lang="nl-BE" dirty="0">
                <a:latin typeface="+mj-lt"/>
              </a:rPr>
              <a:t> insufficiëntie en </a:t>
            </a:r>
            <a:r>
              <a:rPr lang="nl-BE" dirty="0">
                <a:solidFill>
                  <a:schemeClr val="accent6"/>
                </a:solidFill>
                <a:latin typeface="+mj-lt"/>
              </a:rPr>
              <a:t>asymptomatische</a:t>
            </a:r>
            <a:r>
              <a:rPr lang="nl-BE" dirty="0">
                <a:latin typeface="+mj-lt"/>
              </a:rPr>
              <a:t> patiënt (zoals onze CASUS) ???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BD6793E-9663-8F4C-F326-C76EA61D5E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6167126-054A-4917-228F-234649FDFD89}"/>
              </a:ext>
            </a:extLst>
          </p:cNvPr>
          <p:cNvSpPr txBox="1">
            <a:spLocks/>
          </p:cNvSpPr>
          <p:nvPr/>
        </p:nvSpPr>
        <p:spPr>
          <a:xfrm>
            <a:off x="2186939" y="345875"/>
            <a:ext cx="9648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/>
              <a:t>Behandeling PRIMAIRE variant = iets minder COMPLEX </a:t>
            </a:r>
            <a:endParaRPr lang="nl-BE" sz="2000" b="1" dirty="0"/>
          </a:p>
        </p:txBody>
      </p:sp>
    </p:spTree>
    <p:extLst>
      <p:ext uri="{BB962C8B-B14F-4D97-AF65-F5344CB8AC3E}">
        <p14:creationId xmlns:p14="http://schemas.microsoft.com/office/powerpoint/2010/main" val="1940084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BED27-16A3-FC05-47A1-977031BA8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7A9822C-E131-4CD4-AD3A-2EC0A27C86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621E0AB2-133A-2773-FC87-A15D04F05647}"/>
              </a:ext>
            </a:extLst>
          </p:cNvPr>
          <p:cNvSpPr txBox="1">
            <a:spLocks/>
          </p:cNvSpPr>
          <p:nvPr/>
        </p:nvSpPr>
        <p:spPr>
          <a:xfrm>
            <a:off x="2186939" y="345875"/>
            <a:ext cx="9648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/>
              <a:t>Behandeling PRIMAIRE variant = iets minder COMPLEX </a:t>
            </a:r>
            <a:endParaRPr lang="nl-BE" sz="20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906EB2-5981-A913-BD5A-098C8F19B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142" y="1900179"/>
            <a:ext cx="5953713" cy="413698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CE0D67B-3A26-24EF-229E-A209B993752D}"/>
              </a:ext>
            </a:extLst>
          </p:cNvPr>
          <p:cNvSpPr txBox="1"/>
          <p:nvPr/>
        </p:nvSpPr>
        <p:spPr>
          <a:xfrm>
            <a:off x="4698762" y="6265904"/>
            <a:ext cx="27944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El </a:t>
            </a:r>
            <a:r>
              <a:rPr lang="nl-BE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Sabbagh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A, et al. 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JACC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Cardiovasc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Imaging 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2018</a:t>
            </a:r>
            <a:endParaRPr lang="nl-BE" sz="1000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24A8DEB-945B-ED84-CF5A-52A85E6ABE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18530" y="3693548"/>
            <a:ext cx="1914669" cy="1837346"/>
          </a:xfrm>
          <a:prstGeom prst="rect">
            <a:avLst/>
          </a:prstGeom>
        </p:spPr>
      </p:pic>
      <p:pic>
        <p:nvPicPr>
          <p:cNvPr id="16" name="Picture 20" descr="Cross icon PNG and SVG Vector Free Download">
            <a:extLst>
              <a:ext uri="{FF2B5EF4-FFF2-40B4-BE49-F238E27FC236}">
                <a16:creationId xmlns:a16="http://schemas.microsoft.com/office/drawing/2014/main" id="{CE2CC9FF-AB03-E637-3504-D13FC46D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565" y="4612221"/>
            <a:ext cx="1232359" cy="123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5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38D09-5D33-C48E-09A7-2A20C5964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3B490E4-BB8E-E2DF-2A41-D82AB4CC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5E7E969-8F97-F2EE-9ACF-516929CAD9DA}"/>
              </a:ext>
            </a:extLst>
          </p:cNvPr>
          <p:cNvSpPr txBox="1">
            <a:spLocks/>
          </p:cNvSpPr>
          <p:nvPr/>
        </p:nvSpPr>
        <p:spPr>
          <a:xfrm>
            <a:off x="2186939" y="345875"/>
            <a:ext cx="9648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/>
              <a:t>Behandeling PRIMAIRE variant = iets minder COMPLEX </a:t>
            </a:r>
            <a:endParaRPr lang="nl-BE" sz="2000" b="1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30A80D89-BCED-F07F-1A60-E55C1166A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261" y="2962674"/>
            <a:ext cx="5594285" cy="2263404"/>
          </a:xfrm>
          <a:prstGeom prst="rect">
            <a:avLst/>
          </a:prstGeom>
        </p:spPr>
      </p:pic>
      <p:pic>
        <p:nvPicPr>
          <p:cNvPr id="17" name="Picture 4" descr="🤔 Thinking Face emoji Meaning | Dictionary.com">
            <a:extLst>
              <a:ext uri="{FF2B5EF4-FFF2-40B4-BE49-F238E27FC236}">
                <a16:creationId xmlns:a16="http://schemas.microsoft.com/office/drawing/2014/main" id="{AD16ECB6-405D-5623-6E07-7D01BB2BC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822" y="5342062"/>
            <a:ext cx="854267" cy="8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984B1BCC-FCFF-C0D2-CADB-3AB609D83555}"/>
              </a:ext>
            </a:extLst>
          </p:cNvPr>
          <p:cNvSpPr/>
          <p:nvPr/>
        </p:nvSpPr>
        <p:spPr>
          <a:xfrm>
            <a:off x="7352432" y="3268735"/>
            <a:ext cx="1169253" cy="26333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2652206E-0093-3F36-58BB-A63491C844CA}"/>
              </a:ext>
            </a:extLst>
          </p:cNvPr>
          <p:cNvSpPr/>
          <p:nvPr/>
        </p:nvSpPr>
        <p:spPr>
          <a:xfrm>
            <a:off x="8643237" y="4412447"/>
            <a:ext cx="280101" cy="26333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ECEBC9DC-319B-2720-5F4A-FDDBFEDE0DCD}"/>
              </a:ext>
            </a:extLst>
          </p:cNvPr>
          <p:cNvSpPr/>
          <p:nvPr/>
        </p:nvSpPr>
        <p:spPr>
          <a:xfrm>
            <a:off x="8051075" y="4697096"/>
            <a:ext cx="1940487" cy="26333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FE51BF0-8648-4255-89C9-054D0DF1A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62" y="2544170"/>
            <a:ext cx="5236314" cy="3638494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B81735A3-2A39-853C-0D0D-AAE9CFAE5D26}"/>
              </a:ext>
            </a:extLst>
          </p:cNvPr>
          <p:cNvSpPr txBox="1"/>
          <p:nvPr/>
        </p:nvSpPr>
        <p:spPr>
          <a:xfrm>
            <a:off x="1659782" y="6265904"/>
            <a:ext cx="27944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El </a:t>
            </a:r>
            <a:r>
              <a:rPr lang="nl-BE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Sabbagh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A, et al. 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JACC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Cardiovasc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Imaging 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2018</a:t>
            </a:r>
            <a:endParaRPr lang="nl-BE" sz="1000" dirty="0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6085A9D-DD2C-D7D8-706C-9E25E97A8D2C}"/>
              </a:ext>
            </a:extLst>
          </p:cNvPr>
          <p:cNvSpPr/>
          <p:nvPr/>
        </p:nvSpPr>
        <p:spPr>
          <a:xfrm>
            <a:off x="7806096" y="2450802"/>
            <a:ext cx="19543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Vahanian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A, et al.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Eur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nl-BE" sz="10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heart</a:t>
            </a:r>
            <a:r>
              <a:rPr lang="nl-BE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J</a:t>
            </a:r>
            <a:r>
              <a:rPr lang="nl-BE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868165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684A0CF-1B3D-0E51-05E8-40FE9CAA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70" y="2187538"/>
            <a:ext cx="9453260" cy="248292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3AAFD39-9D1B-882A-C169-7A1440F28B19}"/>
              </a:ext>
            </a:extLst>
          </p:cNvPr>
          <p:cNvSpPr/>
          <p:nvPr/>
        </p:nvSpPr>
        <p:spPr>
          <a:xfrm>
            <a:off x="5069917" y="6086583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 </a:t>
            </a:r>
            <a:r>
              <a:rPr lang="nl-BE" sz="10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Forno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B, et al. 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 </a:t>
            </a:r>
            <a:r>
              <a:rPr lang="nl-BE" sz="1000" i="1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BE" sz="1000" i="1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Cardiol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2020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71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3B99D-8278-06A9-8B51-975D40B2C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3A550BE-D580-2D1E-74F8-0F874A8FD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297" y="2452831"/>
            <a:ext cx="4110194" cy="250078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6292969-AE91-2227-CB58-D60BD7E1F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960" y="1916390"/>
            <a:ext cx="5109113" cy="340275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9653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2A0C0-8FB0-64E4-D0D0-22E9535C1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E6876449-548B-1541-3128-01EFF7AF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40" y="345875"/>
            <a:ext cx="8351520" cy="1325563"/>
          </a:xfrm>
        </p:spPr>
        <p:txBody>
          <a:bodyPr>
            <a:normAutofit/>
          </a:bodyPr>
          <a:lstStyle/>
          <a:p>
            <a:r>
              <a:rPr lang="nl-BE" sz="3200" b="1" dirty="0"/>
              <a:t>CASUS</a:t>
            </a:r>
            <a:endParaRPr lang="nl-BE" sz="2000" b="1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374F2F7-EEF8-C22D-9E29-FC18B78E9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06" y="1828801"/>
            <a:ext cx="3673474" cy="322861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BD5F2D45-911A-206C-4689-0348DCA01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495" y="1828801"/>
            <a:ext cx="3472087" cy="2305324"/>
          </a:xfrm>
          <a:prstGeom prst="rect">
            <a:avLst/>
          </a:prstGeom>
        </p:spPr>
      </p:pic>
      <p:sp>
        <p:nvSpPr>
          <p:cNvPr id="27" name="Rechthoek 26">
            <a:extLst>
              <a:ext uri="{FF2B5EF4-FFF2-40B4-BE49-F238E27FC236}">
                <a16:creationId xmlns:a16="http://schemas.microsoft.com/office/drawing/2014/main" id="{85991DED-45FF-715F-F900-CCB7ED64F9C2}"/>
              </a:ext>
            </a:extLst>
          </p:cNvPr>
          <p:cNvSpPr/>
          <p:nvPr/>
        </p:nvSpPr>
        <p:spPr>
          <a:xfrm>
            <a:off x="4472939" y="5321057"/>
            <a:ext cx="502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>
                  <a:lumMod val="75000"/>
                </a:schemeClr>
              </a:buClr>
              <a:buSzPct val="70000"/>
            </a:pPr>
            <a:r>
              <a:rPr lang="nl-BE" dirty="0" err="1">
                <a:solidFill>
                  <a:schemeClr val="accent2"/>
                </a:solidFill>
                <a:latin typeface="+mj-lt"/>
              </a:rPr>
              <a:t>Holosystolisch</a:t>
            </a:r>
            <a:r>
              <a:rPr lang="nl-BE" dirty="0">
                <a:solidFill>
                  <a:schemeClr val="accent2"/>
                </a:solidFill>
                <a:latin typeface="+mj-lt"/>
              </a:rPr>
              <a:t> geruis </a:t>
            </a:r>
            <a:r>
              <a:rPr lang="nl-BE" dirty="0">
                <a:solidFill>
                  <a:schemeClr val="accent2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nl-BE" b="1" dirty="0">
                <a:solidFill>
                  <a:schemeClr val="accent2"/>
                </a:solidFill>
                <a:latin typeface="+mj-lt"/>
                <a:sym typeface="Wingdings" panose="05000000000000000000" pitchFamily="2" charset="2"/>
              </a:rPr>
              <a:t>mitralisklepinsufficiëntie</a:t>
            </a:r>
            <a:endParaRPr lang="nl-BE" sz="1600" dirty="0">
              <a:latin typeface="+mj-lt"/>
            </a:endParaRPr>
          </a:p>
        </p:txBody>
      </p:sp>
      <p:pic>
        <p:nvPicPr>
          <p:cNvPr id="28" name="Picture 2" descr="Vivid E95 | GE Ultrasound | Standard Ultrasound">
            <a:extLst>
              <a:ext uri="{FF2B5EF4-FFF2-40B4-BE49-F238E27FC236}">
                <a16:creationId xmlns:a16="http://schemas.microsoft.com/office/drawing/2014/main" id="{37CC0EB0-4B67-2195-8ACD-B01984C5F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582" y="3053672"/>
            <a:ext cx="1710441" cy="33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47E1FC06-FD13-A939-C612-8DC1635F31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</p:spTree>
    <p:extLst>
      <p:ext uri="{BB962C8B-B14F-4D97-AF65-F5344CB8AC3E}">
        <p14:creationId xmlns:p14="http://schemas.microsoft.com/office/powerpoint/2010/main" val="288627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3B63-0F79-B009-4577-F2405F40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fbeelding 34">
            <a:extLst>
              <a:ext uri="{FF2B5EF4-FFF2-40B4-BE49-F238E27FC236}">
                <a16:creationId xmlns:a16="http://schemas.microsoft.com/office/drawing/2014/main" id="{01C2FA32-D679-2050-6CF6-E5655521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50" y="498969"/>
            <a:ext cx="4321999" cy="271442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0465087-42E0-21F0-61B6-0E7437AFD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83" y="2006027"/>
            <a:ext cx="5458528" cy="261297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028D680-2543-3262-732C-532DC123C30E}"/>
              </a:ext>
            </a:extLst>
          </p:cNvPr>
          <p:cNvSpPr txBox="1"/>
          <p:nvPr/>
        </p:nvSpPr>
        <p:spPr>
          <a:xfrm>
            <a:off x="7018977" y="1332305"/>
            <a:ext cx="4377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050" b="1" dirty="0">
                <a:solidFill>
                  <a:schemeClr val="bg1"/>
                </a:solidFill>
                <a:latin typeface="Aptos Display" panose="020B0004020202020204" pitchFamily="34" charset="0"/>
              </a:rPr>
              <a:t>LV</a:t>
            </a:r>
            <a:endParaRPr lang="nl-BE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5546FAB-E023-2261-5F04-2EF5287CDDA1}"/>
              </a:ext>
            </a:extLst>
          </p:cNvPr>
          <p:cNvSpPr txBox="1"/>
          <p:nvPr/>
        </p:nvSpPr>
        <p:spPr>
          <a:xfrm>
            <a:off x="7944262" y="2388219"/>
            <a:ext cx="4377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050" b="1" dirty="0">
                <a:solidFill>
                  <a:schemeClr val="bg1"/>
                </a:solidFill>
                <a:latin typeface="Aptos Display" panose="020B0004020202020204" pitchFamily="34" charset="0"/>
              </a:rPr>
              <a:t>LA</a:t>
            </a:r>
            <a:endParaRPr lang="nl-BE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4249540-A034-0699-E28B-12395D04EBF0}"/>
              </a:ext>
            </a:extLst>
          </p:cNvPr>
          <p:cNvSpPr txBox="1"/>
          <p:nvPr/>
        </p:nvSpPr>
        <p:spPr>
          <a:xfrm>
            <a:off x="10143006" y="1376044"/>
            <a:ext cx="4377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050" b="1" dirty="0">
                <a:solidFill>
                  <a:schemeClr val="bg1"/>
                </a:solidFill>
                <a:latin typeface="Aptos Display" panose="020B0004020202020204" pitchFamily="34" charset="0"/>
              </a:rPr>
              <a:t>LV</a:t>
            </a:r>
            <a:endParaRPr lang="nl-BE" sz="1600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A3A0DB1-0B17-0239-4960-6F7B87B0E5BB}"/>
              </a:ext>
            </a:extLst>
          </p:cNvPr>
          <p:cNvSpPr txBox="1"/>
          <p:nvPr/>
        </p:nvSpPr>
        <p:spPr>
          <a:xfrm>
            <a:off x="9874814" y="2416940"/>
            <a:ext cx="43773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050" b="1" dirty="0">
                <a:solidFill>
                  <a:schemeClr val="bg1"/>
                </a:solidFill>
                <a:latin typeface="Aptos Display" panose="020B0004020202020204" pitchFamily="34" charset="0"/>
              </a:rPr>
              <a:t>LA</a:t>
            </a:r>
            <a:endParaRPr lang="nl-BE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BA8784A-E882-8BD9-70FF-675E25E9BE62}"/>
              </a:ext>
            </a:extLst>
          </p:cNvPr>
          <p:cNvSpPr txBox="1"/>
          <p:nvPr/>
        </p:nvSpPr>
        <p:spPr>
          <a:xfrm>
            <a:off x="9118749" y="1594572"/>
            <a:ext cx="4377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050" b="1" dirty="0">
                <a:solidFill>
                  <a:schemeClr val="bg1"/>
                </a:solidFill>
                <a:latin typeface="Aptos Display" panose="020B0004020202020204" pitchFamily="34" charset="0"/>
              </a:rPr>
              <a:t>RV</a:t>
            </a:r>
            <a:endParaRPr lang="nl-BE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D79087D-B0A2-7062-4B32-B9A6E58CB54B}"/>
              </a:ext>
            </a:extLst>
          </p:cNvPr>
          <p:cNvSpPr txBox="1"/>
          <p:nvPr/>
        </p:nvSpPr>
        <p:spPr>
          <a:xfrm>
            <a:off x="9178136" y="2205589"/>
            <a:ext cx="4377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050" b="1" dirty="0">
                <a:solidFill>
                  <a:schemeClr val="bg1"/>
                </a:solidFill>
                <a:latin typeface="Aptos Display" panose="020B0004020202020204" pitchFamily="34" charset="0"/>
              </a:rPr>
              <a:t>RA</a:t>
            </a:r>
            <a:endParaRPr lang="nl-BE" sz="1400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98A714CC-F539-7041-704E-CB8C60E93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429" y="3253438"/>
            <a:ext cx="2138639" cy="2703124"/>
          </a:xfrm>
          <a:prstGeom prst="rect">
            <a:avLst/>
          </a:prstGeom>
        </p:spPr>
      </p:pic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BBF72CC7-846A-F0A1-E5C1-C474A4D20446}"/>
              </a:ext>
            </a:extLst>
          </p:cNvPr>
          <p:cNvCxnSpPr>
            <a:cxnSpLocks/>
          </p:cNvCxnSpPr>
          <p:nvPr/>
        </p:nvCxnSpPr>
        <p:spPr>
          <a:xfrm flipH="1" flipV="1">
            <a:off x="7378151" y="2336394"/>
            <a:ext cx="241278" cy="334462"/>
          </a:xfrm>
          <a:prstGeom prst="straightConnector1">
            <a:avLst/>
          </a:prstGeom>
          <a:ln w="38100" cap="flat" cmpd="sng" algn="ctr">
            <a:solidFill>
              <a:srgbClr val="DF7DD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D24A29A0-165C-FF1A-7696-2E49AEF1B912}"/>
              </a:ext>
            </a:extLst>
          </p:cNvPr>
          <p:cNvCxnSpPr>
            <a:cxnSpLocks/>
          </p:cNvCxnSpPr>
          <p:nvPr/>
        </p:nvCxnSpPr>
        <p:spPr>
          <a:xfrm flipH="1" flipV="1">
            <a:off x="2062050" y="3921390"/>
            <a:ext cx="638421" cy="257503"/>
          </a:xfrm>
          <a:prstGeom prst="straightConnector1">
            <a:avLst/>
          </a:prstGeom>
          <a:ln w="38100" cap="flat" cmpd="sng" algn="ctr">
            <a:solidFill>
              <a:srgbClr val="DF7DD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5" name="Picture 2" descr="Vivid E95 | GE Ultrasound | Standard Ultrasound">
            <a:extLst>
              <a:ext uri="{FF2B5EF4-FFF2-40B4-BE49-F238E27FC236}">
                <a16:creationId xmlns:a16="http://schemas.microsoft.com/office/drawing/2014/main" id="{172E8DBE-53CA-A1E2-0D2E-87A9E23E5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743" y="4338019"/>
            <a:ext cx="1177040" cy="228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270C84E0-258D-ECCD-EA8F-F91ACAA040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A6FB5EB8-FC33-9558-F99F-5396BF259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24" y="4734515"/>
            <a:ext cx="2555495" cy="1891377"/>
          </a:xfrm>
          <a:prstGeom prst="rect">
            <a:avLst/>
          </a:prstGeom>
        </p:spPr>
      </p:pic>
      <p:sp>
        <p:nvSpPr>
          <p:cNvPr id="60" name="Rechthoek 59">
            <a:extLst>
              <a:ext uri="{FF2B5EF4-FFF2-40B4-BE49-F238E27FC236}">
                <a16:creationId xmlns:a16="http://schemas.microsoft.com/office/drawing/2014/main" id="{FDD61ED8-EC59-A339-9EF6-F707E0F6ACEB}"/>
              </a:ext>
            </a:extLst>
          </p:cNvPr>
          <p:cNvSpPr/>
          <p:nvPr/>
        </p:nvSpPr>
        <p:spPr>
          <a:xfrm>
            <a:off x="3399619" y="6259408"/>
            <a:ext cx="20521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0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Levine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R, et al. 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 </a:t>
            </a:r>
            <a:r>
              <a:rPr lang="nl-BE" sz="1000" i="1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BE" sz="1000" i="1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Cardiol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2015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9EA70E0-C248-7771-6F19-B925F0681B23}"/>
              </a:ext>
            </a:extLst>
          </p:cNvPr>
          <p:cNvSpPr/>
          <p:nvPr/>
        </p:nvSpPr>
        <p:spPr>
          <a:xfrm>
            <a:off x="3614171" y="5266129"/>
            <a:ext cx="1623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>
                  <a:lumMod val="75000"/>
                </a:schemeClr>
              </a:buClr>
              <a:buSzPct val="70000"/>
            </a:pPr>
            <a:r>
              <a:rPr lang="nl-BE" sz="2400" b="1" dirty="0">
                <a:latin typeface="+mj-lt"/>
              </a:rPr>
              <a:t>PROLAPS</a:t>
            </a:r>
            <a:endParaRPr lang="nl-BE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8202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813FA-1425-F56A-4378-43984652F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1830E2A-0991-41DA-696C-44B2DC23D6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3599" y="4221129"/>
            <a:ext cx="3644702" cy="29282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A6E1BD3-9647-8ED6-17F3-7F5919772A96}"/>
              </a:ext>
            </a:extLst>
          </p:cNvPr>
          <p:cNvSpPr txBox="1"/>
          <p:nvPr/>
        </p:nvSpPr>
        <p:spPr>
          <a:xfrm>
            <a:off x="7639463" y="1687482"/>
            <a:ext cx="437737" cy="282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  <a:latin typeface="Aptos Display" panose="020B0004020202020204" pitchFamily="34" charset="0"/>
              </a:rPr>
              <a:t>LV</a:t>
            </a:r>
            <a:endParaRPr lang="nl-BE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A766E09-8C90-1F45-E42D-FB1B770C67FA}"/>
              </a:ext>
            </a:extLst>
          </p:cNvPr>
          <p:cNvSpPr txBox="1"/>
          <p:nvPr/>
        </p:nvSpPr>
        <p:spPr>
          <a:xfrm>
            <a:off x="8564748" y="2743396"/>
            <a:ext cx="437737" cy="282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  <a:latin typeface="Aptos Display" panose="020B0004020202020204" pitchFamily="34" charset="0"/>
              </a:rPr>
              <a:t>LA</a:t>
            </a:r>
            <a:endParaRPr lang="nl-BE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0686C13-3B32-DDD2-B8A9-D44F78B53783}"/>
              </a:ext>
            </a:extLst>
          </p:cNvPr>
          <p:cNvSpPr txBox="1"/>
          <p:nvPr/>
        </p:nvSpPr>
        <p:spPr>
          <a:xfrm>
            <a:off x="10763492" y="1731221"/>
            <a:ext cx="437737" cy="282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  <a:latin typeface="Aptos Display" panose="020B0004020202020204" pitchFamily="34" charset="0"/>
              </a:rPr>
              <a:t>LV</a:t>
            </a:r>
            <a:endParaRPr lang="nl-BE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5C194DE-A836-0B52-CD90-0B71BE51DDBF}"/>
              </a:ext>
            </a:extLst>
          </p:cNvPr>
          <p:cNvSpPr txBox="1"/>
          <p:nvPr/>
        </p:nvSpPr>
        <p:spPr>
          <a:xfrm>
            <a:off x="10537361" y="2805987"/>
            <a:ext cx="437737" cy="282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  <a:latin typeface="Aptos Display" panose="020B0004020202020204" pitchFamily="34" charset="0"/>
              </a:rPr>
              <a:t>LA</a:t>
            </a:r>
            <a:endParaRPr lang="nl-BE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8D621C1-BF83-358D-3485-556AA76F6CC4}"/>
              </a:ext>
            </a:extLst>
          </p:cNvPr>
          <p:cNvSpPr txBox="1"/>
          <p:nvPr/>
        </p:nvSpPr>
        <p:spPr>
          <a:xfrm>
            <a:off x="9837039" y="1928722"/>
            <a:ext cx="437737" cy="282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  <a:latin typeface="Aptos Display" panose="020B0004020202020204" pitchFamily="34" charset="0"/>
              </a:rPr>
              <a:t>RV</a:t>
            </a:r>
            <a:endParaRPr lang="nl-BE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738C5B6-4C85-CEDF-708A-E15EEDC0C4F3}"/>
              </a:ext>
            </a:extLst>
          </p:cNvPr>
          <p:cNvSpPr txBox="1"/>
          <p:nvPr/>
        </p:nvSpPr>
        <p:spPr>
          <a:xfrm>
            <a:off x="9958104" y="2602077"/>
            <a:ext cx="437737" cy="282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  <a:latin typeface="Aptos Display" panose="020B0004020202020204" pitchFamily="34" charset="0"/>
              </a:rPr>
              <a:t>RA</a:t>
            </a:r>
            <a:endParaRPr lang="nl-BE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pic>
        <p:nvPicPr>
          <p:cNvPr id="2" name="Film 1">
            <a:hlinkClick r:id="" action="ppaction://media"/>
            <a:extLst>
              <a:ext uri="{FF2B5EF4-FFF2-40B4-BE49-F238E27FC236}">
                <a16:creationId xmlns:a16="http://schemas.microsoft.com/office/drawing/2014/main" id="{C8E1E626-537F-6762-94D1-90509F3C9C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68890" y="379059"/>
            <a:ext cx="3918206" cy="3049941"/>
          </a:xfrm>
          <a:prstGeom prst="rect">
            <a:avLst/>
          </a:prstGeom>
        </p:spPr>
      </p:pic>
      <p:pic>
        <p:nvPicPr>
          <p:cNvPr id="3" name="Film 2">
            <a:hlinkClick r:id="" action="ppaction://media"/>
            <a:extLst>
              <a:ext uri="{FF2B5EF4-FFF2-40B4-BE49-F238E27FC236}">
                <a16:creationId xmlns:a16="http://schemas.microsoft.com/office/drawing/2014/main" id="{C387F720-0286-437B-4BA4-07F7723F94E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62187" y="379059"/>
            <a:ext cx="3918207" cy="3049941"/>
          </a:xfrm>
          <a:prstGeom prst="rect">
            <a:avLst/>
          </a:prstGeom>
        </p:spPr>
      </p:pic>
      <p:pic>
        <p:nvPicPr>
          <p:cNvPr id="4" name="Film 3">
            <a:hlinkClick r:id="" action="ppaction://media"/>
            <a:extLst>
              <a:ext uri="{FF2B5EF4-FFF2-40B4-BE49-F238E27FC236}">
                <a16:creationId xmlns:a16="http://schemas.microsoft.com/office/drawing/2014/main" id="{636B8A02-A3B1-08F5-256D-98A93861877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8891" y="3484977"/>
            <a:ext cx="3918206" cy="3049940"/>
          </a:xfrm>
          <a:prstGeom prst="rect">
            <a:avLst/>
          </a:prstGeom>
        </p:spPr>
      </p:pic>
      <p:pic>
        <p:nvPicPr>
          <p:cNvPr id="5" name="Film 4">
            <a:hlinkClick r:id="" action="ppaction://media"/>
            <a:extLst>
              <a:ext uri="{FF2B5EF4-FFF2-40B4-BE49-F238E27FC236}">
                <a16:creationId xmlns:a16="http://schemas.microsoft.com/office/drawing/2014/main" id="{A8D91868-F422-7E6C-E45A-9431E8A9D3F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62187" y="3484977"/>
            <a:ext cx="3918206" cy="30499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4FC5A96-B95A-543A-DBF4-9E21D9EC0477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0F9F7D92-4BAE-530C-F040-943CFC191C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68215" y="1615601"/>
            <a:ext cx="1281858" cy="186937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072D00E1-7F84-5A82-38A8-CE015CD8BF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79036" y="3600597"/>
            <a:ext cx="950565" cy="90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7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200F0-9B01-8D33-64CB-4EAE96C4A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384E9BD3-BE65-86FD-C474-0137A2A8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40" y="345875"/>
            <a:ext cx="8351520" cy="1325563"/>
          </a:xfrm>
        </p:spPr>
        <p:txBody>
          <a:bodyPr>
            <a:normAutofit/>
          </a:bodyPr>
          <a:lstStyle/>
          <a:p>
            <a:r>
              <a:rPr lang="nl-BE" sz="3200" b="1" dirty="0"/>
              <a:t>CASUS</a:t>
            </a:r>
            <a:endParaRPr lang="nl-BE" sz="2000" b="1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BC2A202A-C6A4-E319-F91B-6BCBDFF15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8389" y="1671437"/>
            <a:ext cx="8435662" cy="4840687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Man, 61 jaar</a:t>
            </a: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Goede algemene toestand</a:t>
            </a: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Geen belangrijke medische </a:t>
            </a:r>
            <a:r>
              <a:rPr lang="nl-BE" sz="1600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antecendenten</a:t>
            </a: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Thuismedicatie</a:t>
            </a:r>
          </a:p>
          <a:p>
            <a:pPr lvl="1">
              <a:buClr>
                <a:schemeClr val="bg1">
                  <a:lumMod val="65000"/>
                </a:schemeClr>
              </a:buClr>
              <a:buSzPct val="70000"/>
              <a:buFontTx/>
              <a:buChar char="-"/>
              <a:tabLst>
                <a:tab pos="355600" algn="l"/>
                <a:tab pos="1076325" algn="l"/>
              </a:tabLst>
            </a:pPr>
            <a:r>
              <a:rPr lang="nl-BE" sz="1400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atorvastatine</a:t>
            </a:r>
            <a:r>
              <a:rPr lang="nl-BE" sz="1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20 mg 1/d</a:t>
            </a:r>
          </a:p>
          <a:p>
            <a:pPr marL="457200" lvl="1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2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r>
              <a:rPr lang="nl-BE" sz="1600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Asymptomatisch</a:t>
            </a:r>
          </a:p>
          <a:p>
            <a:pPr marL="0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Wingdings" panose="05000000000000000000" pitchFamily="2" charset="2"/>
              <a:buChar char="è"/>
              <a:tabLst>
                <a:tab pos="355600" algn="l"/>
                <a:tab pos="1076325" algn="l"/>
              </a:tabLst>
            </a:pPr>
            <a: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Verwijzing naar de raadpleging cardiologie wegens de vaststelling </a:t>
            </a:r>
            <a:b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r>
              <a:rPr lang="nl-BE" sz="16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van een </a:t>
            </a:r>
            <a:r>
              <a:rPr lang="nl-BE" sz="16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hartgeruis</a:t>
            </a:r>
            <a:br>
              <a:rPr lang="nl-BE" sz="1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endParaRPr lang="nl-BE" sz="16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Wingdings" panose="05000000000000000000" pitchFamily="2" charset="2"/>
              <a:buChar char="è"/>
              <a:tabLst>
                <a:tab pos="355600" algn="l"/>
                <a:tab pos="1076325" algn="l"/>
              </a:tabLst>
            </a:pPr>
            <a:r>
              <a:rPr lang="nl-BE" sz="1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Ernstige mitralisklepinsufficiëntie op basis van </a:t>
            </a:r>
            <a:r>
              <a:rPr lang="nl-BE" sz="16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polaps</a:t>
            </a:r>
            <a:r>
              <a:rPr lang="nl-BE" sz="1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van het posterior </a:t>
            </a:r>
            <a:r>
              <a:rPr lang="nl-BE" sz="16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klebblad</a:t>
            </a:r>
            <a:endParaRPr lang="nl-BE" sz="16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lvl="1">
              <a:buSzPct val="70000"/>
              <a:tabLst>
                <a:tab pos="355600" algn="l"/>
                <a:tab pos="1076325" algn="l"/>
              </a:tabLst>
            </a:pPr>
            <a:r>
              <a:rPr lang="nl-BE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normale systolische functie linker ventrikel</a:t>
            </a:r>
          </a:p>
          <a:p>
            <a:pPr lvl="1">
              <a:buSzPct val="70000"/>
              <a:tabLst>
                <a:tab pos="355600" algn="l"/>
                <a:tab pos="1076325" algn="l"/>
              </a:tabLst>
            </a:pPr>
            <a:r>
              <a:rPr lang="nl-BE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normale dimensie van de caviteit</a:t>
            </a:r>
          </a:p>
          <a:p>
            <a:pPr lvl="1">
              <a:buSzPct val="70000"/>
              <a:tabLst>
                <a:tab pos="355600" algn="l"/>
                <a:tab pos="1076325" algn="l"/>
              </a:tabLst>
            </a:pPr>
            <a:r>
              <a:rPr lang="nl-BE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lichte dilatatie van het linker atrium</a:t>
            </a:r>
          </a:p>
          <a:p>
            <a:pPr lvl="1">
              <a:buClr>
                <a:schemeClr val="bg1">
                  <a:lumMod val="65000"/>
                </a:schemeClr>
              </a:buClr>
              <a:buSzPct val="70000"/>
              <a:buFont typeface="Wingdings" panose="05000000000000000000" pitchFamily="2" charset="2"/>
              <a:buChar char="è"/>
              <a:tabLst>
                <a:tab pos="355600" algn="l"/>
                <a:tab pos="1076325" algn="l"/>
              </a:tabLst>
            </a:pPr>
            <a:endParaRPr lang="nl-BE" sz="12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Wingdings" panose="05000000000000000000" pitchFamily="2" charset="2"/>
              <a:buChar char="è"/>
              <a:tabLst>
                <a:tab pos="355600" algn="l"/>
                <a:tab pos="1076325" algn="l"/>
              </a:tabLst>
            </a:pPr>
            <a:endParaRPr lang="nl-BE" sz="16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4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4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914400" lvl="2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4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914400" lvl="2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4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0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lvl="1">
              <a:buClr>
                <a:schemeClr val="bg1">
                  <a:lumMod val="65000"/>
                </a:schemeClr>
              </a:buClr>
              <a:buSzPct val="70000"/>
              <a:buFontTx/>
              <a:buChar char="-"/>
            </a:pPr>
            <a:endParaRPr lang="nl-BE" sz="14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Clr>
                <a:schemeClr val="bg1">
                  <a:lumMod val="65000"/>
                </a:schemeClr>
              </a:buClr>
              <a:buSzPct val="70000"/>
              <a:buNone/>
              <a:tabLst>
                <a:tab pos="355600" algn="l"/>
                <a:tab pos="1076325" algn="l"/>
              </a:tabLst>
            </a:pPr>
            <a:endParaRPr lang="nl-BE" sz="1600" u="sng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  <a:tabLst>
                <a:tab pos="355600" algn="l"/>
                <a:tab pos="1076325" algn="l"/>
              </a:tabLst>
            </a:pP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266700" indent="-266700">
              <a:buClr>
                <a:schemeClr val="bg1">
                  <a:lumMod val="65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5580346-FE00-4EE2-0FB5-3E0AB9CF23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18936EB-0A44-EFBD-C748-EEEB4B778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914" y="4909674"/>
            <a:ext cx="1018546" cy="175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80F2A-E0A0-91C7-5232-4984EF36D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153A3B9E-7DE9-5A9F-8F8F-CE4BDC99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40" y="345875"/>
            <a:ext cx="8351520" cy="1325563"/>
          </a:xfrm>
        </p:spPr>
        <p:txBody>
          <a:bodyPr>
            <a:normAutofit/>
          </a:bodyPr>
          <a:lstStyle/>
          <a:p>
            <a:r>
              <a:rPr lang="nl-BE" sz="3200" b="1" dirty="0"/>
              <a:t>De mitralisklep: anatomie en functie</a:t>
            </a:r>
            <a:endParaRPr lang="nl-BE" sz="20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C5611DC-43F2-9EC4-44CC-CDCF62915B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52E845-132F-AB8C-23CC-698DDA4131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0687" y="1731792"/>
            <a:ext cx="3096974" cy="358304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0FCDD4B-91A2-5956-09EF-2A0E5EA9E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544" y="2409073"/>
            <a:ext cx="2695695" cy="2652808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22F0911E-86B6-CF88-DB04-95E70825390D}"/>
              </a:ext>
            </a:extLst>
          </p:cNvPr>
          <p:cNvCxnSpPr>
            <a:cxnSpLocks/>
          </p:cNvCxnSpPr>
          <p:nvPr/>
        </p:nvCxnSpPr>
        <p:spPr>
          <a:xfrm flipV="1">
            <a:off x="5549864" y="2194144"/>
            <a:ext cx="907797" cy="676402"/>
          </a:xfrm>
          <a:prstGeom prst="line">
            <a:avLst/>
          </a:prstGeom>
          <a:ln w="28575">
            <a:solidFill>
              <a:srgbClr val="D24CD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126E95E9-9C7A-73A8-F75F-BAD84B460C2D}"/>
              </a:ext>
            </a:extLst>
          </p:cNvPr>
          <p:cNvSpPr txBox="1"/>
          <p:nvPr/>
        </p:nvSpPr>
        <p:spPr>
          <a:xfrm>
            <a:off x="5549864" y="1863353"/>
            <a:ext cx="2001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400" dirty="0">
                <a:solidFill>
                  <a:srgbClr val="D24CD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Linker atrium</a:t>
            </a:r>
            <a:endParaRPr lang="nl-BE" sz="1400" b="1" dirty="0">
              <a:solidFill>
                <a:srgbClr val="D24CD2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DB88A75-96D3-9AEC-7834-2A5A885BA704}"/>
              </a:ext>
            </a:extLst>
          </p:cNvPr>
          <p:cNvSpPr txBox="1"/>
          <p:nvPr/>
        </p:nvSpPr>
        <p:spPr>
          <a:xfrm>
            <a:off x="5549864" y="5491739"/>
            <a:ext cx="2001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400" dirty="0">
                <a:solidFill>
                  <a:srgbClr val="D24CD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Linker ventrikel</a:t>
            </a:r>
            <a:endParaRPr lang="nl-BE" sz="1400" b="1" dirty="0">
              <a:solidFill>
                <a:srgbClr val="D24CD2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1C57E8F5-644B-3889-429B-D96871ACCB74}"/>
              </a:ext>
            </a:extLst>
          </p:cNvPr>
          <p:cNvCxnSpPr>
            <a:cxnSpLocks/>
          </p:cNvCxnSpPr>
          <p:nvPr/>
        </p:nvCxnSpPr>
        <p:spPr>
          <a:xfrm>
            <a:off x="5827907" y="4545587"/>
            <a:ext cx="722953" cy="921688"/>
          </a:xfrm>
          <a:prstGeom prst="line">
            <a:avLst/>
          </a:prstGeom>
          <a:ln w="28575">
            <a:solidFill>
              <a:srgbClr val="D24CD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id="{22AE25ED-1E8B-1FD2-300B-B8BD4F221F40}"/>
              </a:ext>
            </a:extLst>
          </p:cNvPr>
          <p:cNvSpPr/>
          <p:nvPr/>
        </p:nvSpPr>
        <p:spPr>
          <a:xfrm>
            <a:off x="4979019" y="2973796"/>
            <a:ext cx="1141689" cy="1013659"/>
          </a:xfrm>
          <a:prstGeom prst="ellipse">
            <a:avLst/>
          </a:prstGeom>
          <a:noFill/>
          <a:ln w="19050">
            <a:solidFill>
              <a:srgbClr val="1DCAE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343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D1CB6-327C-3EFD-285A-99726A019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9FA5E624-DBD9-AA1C-417C-05631B16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40" y="345875"/>
            <a:ext cx="8351520" cy="1325563"/>
          </a:xfrm>
        </p:spPr>
        <p:txBody>
          <a:bodyPr>
            <a:normAutofit/>
          </a:bodyPr>
          <a:lstStyle/>
          <a:p>
            <a:r>
              <a:rPr lang="nl-BE" sz="3200" b="1" dirty="0"/>
              <a:t>De mitralisklep: anatomie en functie</a:t>
            </a:r>
            <a:endParaRPr lang="nl-BE" sz="20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13C92E4-FCDD-EBC3-118A-7306389E2A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1F2B32-D772-38B6-2789-E6685C73A4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360687" y="1731792"/>
            <a:ext cx="3096974" cy="3583045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Pijl: omlaag 5">
            <a:extLst>
              <a:ext uri="{FF2B5EF4-FFF2-40B4-BE49-F238E27FC236}">
                <a16:creationId xmlns:a16="http://schemas.microsoft.com/office/drawing/2014/main" id="{76CFFD9F-35E7-AD78-A0A9-F540C60966B5}"/>
              </a:ext>
            </a:extLst>
          </p:cNvPr>
          <p:cNvSpPr/>
          <p:nvPr/>
        </p:nvSpPr>
        <p:spPr>
          <a:xfrm>
            <a:off x="5355254" y="2854293"/>
            <a:ext cx="504202" cy="1051133"/>
          </a:xfrm>
          <a:prstGeom prst="downArrow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338A604-B7AB-248D-6515-B8E6DB77A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544" y="2409073"/>
            <a:ext cx="2695695" cy="265280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292DBD7-DFA3-C677-CBD8-1E98F03A2073}"/>
              </a:ext>
            </a:extLst>
          </p:cNvPr>
          <p:cNvSpPr txBox="1"/>
          <p:nvPr/>
        </p:nvSpPr>
        <p:spPr>
          <a:xfrm>
            <a:off x="3480618" y="5532618"/>
            <a:ext cx="59540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Ongehinderde bloedstroom van linker atrium naar linker ventrikel tijdens </a:t>
            </a:r>
            <a:r>
              <a:rPr lang="nl-BE" sz="14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diastole</a:t>
            </a:r>
            <a:br>
              <a:rPr lang="nl-BE" sz="14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br>
              <a:rPr lang="nl-BE" sz="14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r>
              <a:rPr lang="nl-BE" sz="1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Vermijden terugvloeien van bloed naar het linker atrium tijdens </a:t>
            </a:r>
            <a:r>
              <a:rPr lang="nl-BE" sz="14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systole</a:t>
            </a:r>
            <a:endParaRPr lang="nl-BE" sz="1400" b="1" dirty="0"/>
          </a:p>
        </p:txBody>
      </p:sp>
    </p:spTree>
    <p:extLst>
      <p:ext uri="{BB962C8B-B14F-4D97-AF65-F5344CB8AC3E}">
        <p14:creationId xmlns:p14="http://schemas.microsoft.com/office/powerpoint/2010/main" val="3034642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C1D44-650A-7F43-A2AE-C9BCC8D46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C0737B5F-0F55-6BF8-9F1B-03B6FFE7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40" y="345875"/>
            <a:ext cx="8351520" cy="1325563"/>
          </a:xfrm>
        </p:spPr>
        <p:txBody>
          <a:bodyPr>
            <a:normAutofit/>
          </a:bodyPr>
          <a:lstStyle/>
          <a:p>
            <a:r>
              <a:rPr lang="nl-BE" sz="3200" b="1" dirty="0"/>
              <a:t>De mitralisklep: anatomie en functie</a:t>
            </a:r>
            <a:endParaRPr lang="nl-BE" sz="20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738CB3B-EEA3-F9A5-E59A-5C7C5C4F97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22393" y="-179461"/>
            <a:ext cx="3795860" cy="2418459"/>
          </a:xfrm>
          <a:prstGeom prst="rect">
            <a:avLst/>
          </a:prstGeom>
          <a:effectLst>
            <a:softEdge rad="9144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806F3F2-0FF7-3D48-FA39-9729622BE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64" y="2620556"/>
            <a:ext cx="1886150" cy="218218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6ABFBC9-465B-88FF-B34B-2F2925A04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956" y="1852848"/>
            <a:ext cx="7793223" cy="371759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183E90B-C8F5-3BD4-B192-CA4EAADA216B}"/>
              </a:ext>
            </a:extLst>
          </p:cNvPr>
          <p:cNvSpPr txBox="1"/>
          <p:nvPr/>
        </p:nvSpPr>
        <p:spPr>
          <a:xfrm>
            <a:off x="3085032" y="4802738"/>
            <a:ext cx="11878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400" b="1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Left</a:t>
            </a:r>
            <a:r>
              <a:rPr lang="nl-BE" sz="14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nl-BE" sz="1400" b="1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ventricle</a:t>
            </a:r>
            <a:endParaRPr lang="nl-BE" sz="1400" b="1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982A02E-ADB7-7207-4059-384C1DBD9D2B}"/>
              </a:ext>
            </a:extLst>
          </p:cNvPr>
          <p:cNvSpPr txBox="1"/>
          <p:nvPr/>
        </p:nvSpPr>
        <p:spPr>
          <a:xfrm>
            <a:off x="6037497" y="3885045"/>
            <a:ext cx="1531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400" b="1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Chordae</a:t>
            </a:r>
            <a:r>
              <a:rPr lang="nl-BE" sz="14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nl-BE" sz="1400" b="1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tendineae</a:t>
            </a:r>
            <a:endParaRPr lang="nl-BE" sz="1400" b="1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1D3FE12-B843-8030-A8E7-ED033017BA86}"/>
              </a:ext>
            </a:extLst>
          </p:cNvPr>
          <p:cNvSpPr txBox="1"/>
          <p:nvPr/>
        </p:nvSpPr>
        <p:spPr>
          <a:xfrm>
            <a:off x="6026739" y="4197833"/>
            <a:ext cx="1531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400" b="1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Papillary</a:t>
            </a:r>
            <a:r>
              <a:rPr lang="nl-BE" sz="14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nl-BE" sz="1400" b="1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muscles</a:t>
            </a:r>
            <a:endParaRPr lang="nl-BE" sz="1400" b="1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5E10AC3-3C88-C88E-8398-80A500E92A6A}"/>
              </a:ext>
            </a:extLst>
          </p:cNvPr>
          <p:cNvSpPr txBox="1"/>
          <p:nvPr/>
        </p:nvSpPr>
        <p:spPr>
          <a:xfrm>
            <a:off x="8880862" y="5431946"/>
            <a:ext cx="1531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4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Posterior leaflet</a:t>
            </a:r>
            <a:endParaRPr lang="nl-BE" sz="1400" b="1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109CC6-8EBD-CCF0-5116-B6E8FEC8B8C0}"/>
              </a:ext>
            </a:extLst>
          </p:cNvPr>
          <p:cNvSpPr txBox="1"/>
          <p:nvPr/>
        </p:nvSpPr>
        <p:spPr>
          <a:xfrm>
            <a:off x="6966813" y="5222784"/>
            <a:ext cx="1531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400" b="1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Annulus</a:t>
            </a:r>
            <a:endParaRPr lang="nl-BE" sz="1400" b="1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2ECD157-F8FD-A519-7C6A-83EA931C461D}"/>
              </a:ext>
            </a:extLst>
          </p:cNvPr>
          <p:cNvSpPr txBox="1"/>
          <p:nvPr/>
        </p:nvSpPr>
        <p:spPr>
          <a:xfrm>
            <a:off x="10297894" y="5079737"/>
            <a:ext cx="15311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2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Sinus </a:t>
            </a:r>
            <a:r>
              <a:rPr lang="nl-BE" sz="1200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coronarius</a:t>
            </a:r>
            <a:endParaRPr lang="nl-BE" sz="12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FC0DC2B-5CED-0CF0-4093-B50D9B265583}"/>
              </a:ext>
            </a:extLst>
          </p:cNvPr>
          <p:cNvSpPr txBox="1"/>
          <p:nvPr/>
        </p:nvSpPr>
        <p:spPr>
          <a:xfrm>
            <a:off x="6895245" y="2436039"/>
            <a:ext cx="15311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2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Circumflex </a:t>
            </a:r>
            <a:r>
              <a:rPr lang="nl-BE" sz="1200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artery</a:t>
            </a:r>
            <a:endParaRPr lang="nl-BE" sz="12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03EF405-3A35-57A1-B41F-5CBBB38CEADE}"/>
              </a:ext>
            </a:extLst>
          </p:cNvPr>
          <p:cNvSpPr txBox="1"/>
          <p:nvPr/>
        </p:nvSpPr>
        <p:spPr>
          <a:xfrm>
            <a:off x="5711570" y="5810453"/>
            <a:ext cx="21419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600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Subvalvulair</a:t>
            </a:r>
            <a:r>
              <a:rPr lang="nl-BE" sz="1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apparaat</a:t>
            </a:r>
            <a:endParaRPr lang="nl-BE" sz="1600" dirty="0">
              <a:solidFill>
                <a:schemeClr val="accent2"/>
              </a:solidFill>
            </a:endParaRP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5C2C8F21-7CB0-CE38-2B13-45495B51F313}"/>
              </a:ext>
            </a:extLst>
          </p:cNvPr>
          <p:cNvCxnSpPr/>
          <p:nvPr/>
        </p:nvCxnSpPr>
        <p:spPr>
          <a:xfrm>
            <a:off x="6782536" y="4623629"/>
            <a:ext cx="0" cy="1085316"/>
          </a:xfrm>
          <a:prstGeom prst="straightConnector1">
            <a:avLst/>
          </a:prstGeom>
          <a:ln w="1905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hoek 19">
            <a:extLst>
              <a:ext uri="{FF2B5EF4-FFF2-40B4-BE49-F238E27FC236}">
                <a16:creationId xmlns:a16="http://schemas.microsoft.com/office/drawing/2014/main" id="{17B68563-BE15-6760-A5D6-89027CFB7FC7}"/>
              </a:ext>
            </a:extLst>
          </p:cNvPr>
          <p:cNvSpPr/>
          <p:nvPr/>
        </p:nvSpPr>
        <p:spPr>
          <a:xfrm>
            <a:off x="9724761" y="6389014"/>
            <a:ext cx="21419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0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Urena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M, et al. </a:t>
            </a:r>
            <a:r>
              <a:rPr lang="nl-BE" sz="1000" i="1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EuroIntervention</a:t>
            </a:r>
            <a:r>
              <a:rPr lang="nl-BE" sz="1000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BE" sz="10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2023</a:t>
            </a:r>
            <a:endParaRPr lang="nl-BE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DDF9B3D4-2573-4D43-9CB3-0333C28D13FC}"/>
              </a:ext>
            </a:extLst>
          </p:cNvPr>
          <p:cNvSpPr/>
          <p:nvPr/>
        </p:nvSpPr>
        <p:spPr>
          <a:xfrm>
            <a:off x="6041803" y="3885045"/>
            <a:ext cx="1516057" cy="637075"/>
          </a:xfrm>
          <a:prstGeom prst="roundRect">
            <a:avLst/>
          </a:prstGeom>
          <a:solidFill>
            <a:schemeClr val="accent2">
              <a:alpha val="3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6447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14867</TotalTime>
  <Words>601</Words>
  <Application>Microsoft Office PowerPoint</Application>
  <PresentationFormat>Breedbeeld</PresentationFormat>
  <Paragraphs>171</Paragraphs>
  <Slides>29</Slides>
  <Notes>2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7" baseType="lpstr">
      <vt:lpstr>Aldhabi</vt:lpstr>
      <vt:lpstr>Aptos Display</vt:lpstr>
      <vt:lpstr>Arial</vt:lpstr>
      <vt:lpstr>Calibri</vt:lpstr>
      <vt:lpstr>Calibri Light</vt:lpstr>
      <vt:lpstr>Courier New</vt:lpstr>
      <vt:lpstr>Wingdings</vt:lpstr>
      <vt:lpstr>Kantoorthema</vt:lpstr>
      <vt:lpstr>PowerPoint-presentatie</vt:lpstr>
      <vt:lpstr>CASUS</vt:lpstr>
      <vt:lpstr>CASUS</vt:lpstr>
      <vt:lpstr>PowerPoint-presentatie</vt:lpstr>
      <vt:lpstr>PowerPoint-presentatie</vt:lpstr>
      <vt:lpstr>CASUS</vt:lpstr>
      <vt:lpstr>De mitralisklep: anatomie en functie</vt:lpstr>
      <vt:lpstr>De mitralisklep: anatomie en functie</vt:lpstr>
      <vt:lpstr>De mitralisklep: anatomie en functie</vt:lpstr>
      <vt:lpstr>De mitralisklep: anatomie en functie</vt:lpstr>
      <vt:lpstr>Mitralisklepinsufficiëntie</vt:lpstr>
      <vt:lpstr>Mitralisklepinsufficiëntie: pathofysiologie</vt:lpstr>
      <vt:lpstr>Mitralisklepinsufficiëntie</vt:lpstr>
      <vt:lpstr>Mitralisklepinsufficiëntie</vt:lpstr>
      <vt:lpstr>Mitralisklepinsufficiëntie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Herbert Spapen</dc:creator>
  <cp:lastModifiedBy>Jerrold Spapen</cp:lastModifiedBy>
  <cp:revision>1845</cp:revision>
  <dcterms:created xsi:type="dcterms:W3CDTF">2018-03-12T18:52:35Z</dcterms:created>
  <dcterms:modified xsi:type="dcterms:W3CDTF">2025-02-25T13:04:35Z</dcterms:modified>
</cp:coreProperties>
</file>