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56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5" r:id="rId11"/>
    <p:sldId id="264" r:id="rId12"/>
    <p:sldId id="282" r:id="rId13"/>
    <p:sldId id="267" r:id="rId14"/>
    <p:sldId id="268" r:id="rId15"/>
    <p:sldId id="266" r:id="rId16"/>
    <p:sldId id="283" r:id="rId17"/>
    <p:sldId id="270" r:id="rId18"/>
    <p:sldId id="269" r:id="rId19"/>
    <p:sldId id="271" r:id="rId20"/>
    <p:sldId id="272" r:id="rId21"/>
    <p:sldId id="284" r:id="rId22"/>
    <p:sldId id="276" r:id="rId23"/>
    <p:sldId id="277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4"/>
    <p:restoredTop sz="94651"/>
  </p:normalViewPr>
  <p:slideViewPr>
    <p:cSldViewPr snapToGrid="0" snapToObjects="1" showGuides="1">
      <p:cViewPr varScale="1">
        <p:scale>
          <a:sx n="143" d="100"/>
          <a:sy n="143" d="100"/>
        </p:scale>
        <p:origin x="27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F21F-AB31-A842-8C32-8012DFC55C9D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BB5D-9ACF-1745-A431-42FD737682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472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4BB5D-9ACF-1745-A431-42FD737682F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12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3E9C9-EC94-EB47-873A-14FCC575E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8596D1-5F3B-024B-BA5D-BAEC59DBF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DEA46-2255-6549-BD52-F8E5D5D9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A2E306-2271-C142-9A8E-AB71C12F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2E624-E5BD-4B46-96B3-75BDEDBF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12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04040-17AF-9644-B461-AA689B6A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0675BD-9375-C54A-B5B9-581E7560D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5FA52-EDD2-8943-87DB-88E4884C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7C6C2-06D8-4E45-AA82-DD1B438A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D24783-7C74-2547-A179-4A624282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75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3AA986-02DE-1142-8966-0E0215958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8FC00F-0E2A-3B48-8386-A7F3322F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97B1B0-8CD7-8448-8796-19E3F546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09A2D3-3701-7B40-A6ED-56F6EDAC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0F078F-E2C6-0540-9D9D-4FAE202C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78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7289-65D6-BF43-BEDA-0A55EF10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AF6AB-4302-1D46-A76E-C279E9D8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D87323-53D7-254E-B0BC-F651AD34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C27F28-F683-024A-8483-57825FF8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7A1DA-A2CA-C945-9A12-5B02789C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854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A54E-46E4-334B-A7AD-741131DC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E0409-2784-B24C-8254-0DC67FD6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E293EA-FC48-5743-B57B-3E49B377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B49C8-D224-864F-A51A-5A365765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95F91-39AC-694E-A9AE-C834BEAB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86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371BB-D49C-BB4E-BC9D-955BBA0A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73386B-7BB4-4247-87B8-F83386916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0552F0-789A-8840-AA38-8DB3BC3BD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34E702-B6B4-6E49-A821-D34A92EF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3A0B87-D147-9D4F-B77E-A8D48465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CBDC3D-4409-7745-AABC-FC4D1D2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1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90AE0-E342-1840-86E3-23FF4200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011BA9-400C-C94E-B277-F2E23BC6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D05821-9E60-AB41-86B2-EAA6E336D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085D01-50DB-A54B-8A0C-A6F02B4D0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B32ADB-31A2-DD4C-98EF-3336BB267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22993E-511D-2D40-8DB6-B104EB44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734302-6E2B-1745-B608-29A36A55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1898BE-7C53-884F-929F-62CE1E8B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79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695F2-C393-864D-B661-FAE79B90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320FE8-E528-3046-B83E-BA35F7A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6BA123-7CC9-C948-A94B-71395CCB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FB17E7-E6E8-FC46-AF2E-1AC46AC0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6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5388CE-E90B-8044-BDD3-30E55619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A036A1-2275-2A47-868C-35AE398E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128C4B-797D-1047-9880-4DD85EEE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8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7709F-65F9-244E-A801-66A11176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B7679-A118-0647-87B6-977DAE43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BE1C0-2F9B-F24E-82C0-7B460A95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FD1FA0-F281-7444-B082-4E6F3887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700075-9773-B64E-BE42-B72940D0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2A4412-7D8F-FA48-B57B-959E5E65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6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5121-7239-0644-866D-6341C1D8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F77DEC-C089-C64B-8424-F9301D6D7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BD23E3-5100-C741-ADF2-002C573D6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4DCC71-949E-9B47-848E-A9CC254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A061B6-3ED6-1B4C-AB25-4DA215A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0B2E00-5371-244E-8FB5-C34CD8E3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26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C1A8B9-2BEE-D14C-978A-2F4B5E27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EA58BF-012F-7842-BB4B-E8245D37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2E161E-F179-924D-B1B5-177EED6C8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B018-0C5A-0443-9C46-533D3C244F51}" type="datetimeFigureOut">
              <a:rPr lang="nl-BE" smtClean="0"/>
              <a:t>25/02/2025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3D8F0C-33FB-5043-A79A-12018690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A9EFF-28AD-A44A-95E0-5B70AB38D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4AF9-8D14-4148-8059-2DE5DE6FC2B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090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055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6794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Hospitalisatie voor hartfalen is dodelijk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2D5108D-F973-3847-A795-FA41F1A4D6EA}"/>
              </a:ext>
            </a:extLst>
          </p:cNvPr>
          <p:cNvSpPr/>
          <p:nvPr/>
        </p:nvSpPr>
        <p:spPr>
          <a:xfrm>
            <a:off x="2211241" y="3146292"/>
            <a:ext cx="5002099" cy="2232472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33" b="0" i="0" u="none" strike="noStrike" kern="1200" cap="none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BB46FF-ADFE-E34C-80B9-A40206FB704E}"/>
              </a:ext>
            </a:extLst>
          </p:cNvPr>
          <p:cNvSpPr txBox="1">
            <a:spLocks/>
          </p:cNvSpPr>
          <p:nvPr/>
        </p:nvSpPr>
        <p:spPr>
          <a:xfrm>
            <a:off x="1738300" y="1757685"/>
            <a:ext cx="8715400" cy="333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Despite optimal medical management, patients continue to be readmitted for acute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HF symptoms, becoming a “frequent flyer” and potentially inotrope-dependent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50% of those who have 3 hospital stays will die within one year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3D2450-7EA3-1246-A334-4DE6FA1FEB25}"/>
              </a:ext>
            </a:extLst>
          </p:cNvPr>
          <p:cNvSpPr/>
          <p:nvPr/>
        </p:nvSpPr>
        <p:spPr>
          <a:xfrm>
            <a:off x="2063411" y="2584400"/>
            <a:ext cx="756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4"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survival decreases after each HF related hospitalization</a:t>
            </a:r>
            <a:r>
              <a:rPr lang="en-US" sz="1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800" b="1" baseline="35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BB2DF0FB-009C-4341-94AE-C5BC3099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412" y="3869498"/>
            <a:ext cx="23378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800" spc="-4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Setoguchi</a:t>
            </a: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Heart J</a:t>
            </a: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2007; 154 :260-266.  </a:t>
            </a: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spc="-4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Lin AH. </a:t>
            </a: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Med. </a:t>
            </a: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 182: e1932-e1937.  </a:t>
            </a: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spc="-4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Stevenson LW. </a:t>
            </a:r>
          </a:p>
          <a:p>
            <a:pPr lvl="0" algn="l" defTabSz="4570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Heart Lung Transplant.</a:t>
            </a:r>
            <a:r>
              <a:rPr lang="en-US" sz="8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2009; 28: 535-541.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D18B325-9122-C94A-AC3C-1FC2539BB825}"/>
              </a:ext>
            </a:extLst>
          </p:cNvPr>
          <p:cNvCxnSpPr>
            <a:cxnSpLocks/>
          </p:cNvCxnSpPr>
          <p:nvPr/>
        </p:nvCxnSpPr>
        <p:spPr>
          <a:xfrm>
            <a:off x="7861412" y="3873219"/>
            <a:ext cx="0" cy="100148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6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Symptomen van hartfalen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F7DF58-47E8-1241-8450-846DBF11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58" y="1568358"/>
            <a:ext cx="8605585" cy="4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60"/>
            <a:ext cx="10515600" cy="1325563"/>
          </a:xfrm>
        </p:spPr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Symptomen gaan een opname vooraf!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A0214C6-B9D6-A743-B416-9631393B6873}"/>
              </a:ext>
            </a:extLst>
          </p:cNvPr>
          <p:cNvSpPr/>
          <p:nvPr/>
        </p:nvSpPr>
        <p:spPr>
          <a:xfrm>
            <a:off x="7480421" y="4143394"/>
            <a:ext cx="3459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450" indent="-203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37% reduced HF hospitalization</a:t>
            </a:r>
          </a:p>
          <a:p>
            <a:pPr marL="203450" indent="-203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450" indent="-203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57% reduced mortality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HFrEF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450" indent="-203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450" indent="-203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&gt;1.5d less length of hospital stay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8E04B76-9DB0-964B-8301-AAF19E8F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412" y="2602089"/>
            <a:ext cx="4017053" cy="105642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B447ABE-D572-D14A-8042-9C7700397666}"/>
              </a:ext>
            </a:extLst>
          </p:cNvPr>
          <p:cNvSpPr/>
          <p:nvPr/>
        </p:nvSpPr>
        <p:spPr>
          <a:xfrm>
            <a:off x="1199457" y="6585962"/>
            <a:ext cx="42851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Adapted from Adamson, PB,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Fail Reports 2009; 6:267</a:t>
            </a:r>
          </a:p>
        </p:txBody>
      </p:sp>
      <p:pic>
        <p:nvPicPr>
          <p:cNvPr id="7" name="Picture 5" descr="sensor.png">
            <a:extLst>
              <a:ext uri="{FF2B5EF4-FFF2-40B4-BE49-F238E27FC236}">
                <a16:creationId xmlns:a16="http://schemas.microsoft.com/office/drawing/2014/main" id="{A846EBAA-C714-EB47-8F49-4D9442545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0" y="2544939"/>
            <a:ext cx="7098833" cy="348101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31BAE7AA-A3F8-3C4B-9388-6DB737EEC023}"/>
              </a:ext>
            </a:extLst>
          </p:cNvPr>
          <p:cNvSpPr txBox="1"/>
          <p:nvPr/>
        </p:nvSpPr>
        <p:spPr>
          <a:xfrm>
            <a:off x="2382312" y="1576940"/>
            <a:ext cx="744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pro-active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heart failure management</a:t>
            </a:r>
          </a:p>
        </p:txBody>
      </p:sp>
    </p:spTree>
    <p:extLst>
      <p:ext uri="{BB962C8B-B14F-4D97-AF65-F5344CB8AC3E}">
        <p14:creationId xmlns:p14="http://schemas.microsoft.com/office/powerpoint/2010/main" val="330817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Telemonitoring: TIM-HF2 studie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9FB0AD-7841-4E49-99F0-8A408EE2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9" y="2295669"/>
            <a:ext cx="9564916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C0C5D4-96BD-584F-8D9E-BD4AFB2B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2" y="256359"/>
            <a:ext cx="6061165" cy="63926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AF597E-30EE-DB42-AB01-315D1A79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4" y="2228850"/>
            <a:ext cx="5971072" cy="442014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2B3E34D-4A99-5B4C-A927-15502B384AE4}"/>
              </a:ext>
            </a:extLst>
          </p:cNvPr>
          <p:cNvSpPr txBox="1"/>
          <p:nvPr/>
        </p:nvSpPr>
        <p:spPr>
          <a:xfrm>
            <a:off x="156752" y="6607127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>
                <a:latin typeface="Helvetica" charset="0"/>
                <a:ea typeface="Helvetica" charset="0"/>
                <a:cs typeface="Helvetica" charset="0"/>
              </a:rPr>
              <a:t>Koehler et al., Lancet 2021</a:t>
            </a:r>
            <a:endParaRPr lang="nl-NL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7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Telemonitoring: cost-effectiveness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B863C7-B5D3-E645-A154-4FB4D376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22" y="1531339"/>
            <a:ext cx="8230556" cy="470815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7F99B39-407C-7343-B670-111E33999A81}"/>
              </a:ext>
            </a:extLst>
          </p:cNvPr>
          <p:cNvSpPr txBox="1"/>
          <p:nvPr/>
        </p:nvSpPr>
        <p:spPr>
          <a:xfrm>
            <a:off x="1238554" y="6328704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>
                <a:latin typeface="Helvetica" charset="0"/>
                <a:ea typeface="Helvetica" charset="0"/>
                <a:cs typeface="Helvetica" charset="0"/>
              </a:rPr>
              <a:t>Sydow et al., Clin Res Cardiol 2022</a:t>
            </a:r>
            <a:endParaRPr lang="nl-NL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8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A84BFB2-53CD-8F44-9040-45828E103AE6}"/>
              </a:ext>
            </a:extLst>
          </p:cNvPr>
          <p:cNvSpPr txBox="1"/>
          <p:nvPr/>
        </p:nvSpPr>
        <p:spPr>
          <a:xfrm>
            <a:off x="2947389" y="6464358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>
                <a:latin typeface="Helvetica" charset="0"/>
                <a:ea typeface="Helvetica" charset="0"/>
                <a:cs typeface="Helvetica" charset="0"/>
              </a:rPr>
              <a:t>ESC guidelines 2021</a:t>
            </a:r>
            <a:endParaRPr lang="nl-NL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EB4ACC-400D-C74B-BC09-25D8C8DE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75" y="1681567"/>
            <a:ext cx="6551899" cy="471405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030F080-1360-0D4C-A3F5-C287DFFD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Guidelines Europese Vereniging Cardiologie (ESC)</a:t>
            </a:r>
          </a:p>
        </p:txBody>
      </p:sp>
    </p:spTree>
    <p:extLst>
      <p:ext uri="{BB962C8B-B14F-4D97-AF65-F5344CB8AC3E}">
        <p14:creationId xmlns:p14="http://schemas.microsoft.com/office/powerpoint/2010/main" val="46909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Wildgroei aan apps = wildgroei aan werk!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6C282-DCFF-9749-87D4-7E8C823A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133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133" dirty="0">
                <a:latin typeface="Arial" panose="020B0604020202020204" pitchFamily="34" charset="0"/>
                <a:cs typeface="Arial" panose="020B0604020202020204" pitchFamily="34" charset="0"/>
              </a:rPr>
              <a:t>   Food for thought and for discussion.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A7D0F8-33C3-284A-A722-382D3A26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69" y="2072253"/>
            <a:ext cx="4685771" cy="433307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0D8608-5679-C344-A19C-5051144EA5F2}"/>
              </a:ext>
            </a:extLst>
          </p:cNvPr>
          <p:cNvSpPr txBox="1"/>
          <p:nvPr/>
        </p:nvSpPr>
        <p:spPr>
          <a:xfrm>
            <a:off x="3327446" y="6280470"/>
            <a:ext cx="338586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Krittanawong et al. Nature Reviews Cardiology, 2020</a:t>
            </a:r>
          </a:p>
        </p:txBody>
      </p:sp>
    </p:spTree>
    <p:extLst>
      <p:ext uri="{BB962C8B-B14F-4D97-AF65-F5344CB8AC3E}">
        <p14:creationId xmlns:p14="http://schemas.microsoft.com/office/powerpoint/2010/main" val="341142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In België: 7 terugbetaalde apps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29ED293-2F07-F042-A408-5149C2B81525}"/>
              </a:ext>
            </a:extLst>
          </p:cNvPr>
          <p:cNvGrpSpPr/>
          <p:nvPr/>
        </p:nvGrpSpPr>
        <p:grpSpPr>
          <a:xfrm>
            <a:off x="1834659" y="2108453"/>
            <a:ext cx="8546123" cy="3665633"/>
            <a:chOff x="1834659" y="2108453"/>
            <a:chExt cx="8546123" cy="3665633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42C0202-CBF7-804C-AF63-97C2F9EA2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4659" y="2108453"/>
              <a:ext cx="8546123" cy="3665633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935BE2B-ABFB-9C45-BF30-D6550687F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716" y="4067429"/>
              <a:ext cx="3372339" cy="1624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93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conventie Telemonitoring Hartfalen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14A6C4-1CC2-C94C-96EB-428B05D6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51" y="1581921"/>
            <a:ext cx="9042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0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1044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Hartcentrum AZORG</a:t>
            </a:r>
            <a:b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Cardiologie AZ Sint-Maria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399C12-31E6-964D-B646-B870D215E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1193"/>
          </a:xfrm>
        </p:spPr>
        <p:txBody>
          <a:bodyPr>
            <a:normAutofit fontScale="92500" lnSpcReduction="20000"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Een verregaande samenwerking</a:t>
            </a:r>
          </a:p>
          <a:p>
            <a:endParaRPr lang="nl-BE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Dr. Ward Heggermont</a:t>
            </a: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Adjunct Hartcentrum Aalst</a:t>
            </a: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Consultent Cardioloog Halle</a:t>
            </a:r>
          </a:p>
          <a:p>
            <a:endParaRPr lang="nl-BE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25 februari 2025 – Villa Servais Halle</a:t>
            </a:r>
          </a:p>
        </p:txBody>
      </p:sp>
    </p:spTree>
    <p:extLst>
      <p:ext uri="{BB962C8B-B14F-4D97-AF65-F5344CB8AC3E}">
        <p14:creationId xmlns:p14="http://schemas.microsoft.com/office/powerpoint/2010/main" val="148466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aanpak van het Hartcentrum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577CA-E7D3-264B-8C26-FF7863530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 plan voor selectie patiënten en beheer van alarmen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 commerciële partner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1 flow voor communicatie naar eerste lijn en voor aanpak van decompensatie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24C769-F2A6-0540-8995-1FCAB9E57C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centrale expertise, decentrale uitvoering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betere prijsafspraken voor ZH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betere zorg, leren uit eigen ervaringen, grotere patiëntenaantallen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aanpak van het Hartcentrum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577CA-E7D3-264B-8C26-FF7863530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integratie parameters in het elektronisch patiëntendossier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naadloze opvolging van parameters binnen en buiten het ziekenhuis</a:t>
            </a:r>
          </a:p>
          <a:p>
            <a:pPr marL="0" indent="0">
              <a:buNone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vermijden van opnames HF én verminderen opnameduur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24C769-F2A6-0540-8995-1FCAB9E57C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werklastvermindering voor HF nurse en arts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continue transmurale zorg, patiënt staat centraal, niet de omgeving</a:t>
            </a:r>
          </a:p>
          <a:p>
            <a:pPr marL="0" indent="0">
              <a:buNone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betere levenskwaliteit voor de patiënt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0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Huisarts = belangrijke schakel in het netwerk rond en voor de patiënt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EB9B1A2-BDE4-D74A-80E4-37FE6B770CBF}"/>
              </a:ext>
            </a:extLst>
          </p:cNvPr>
          <p:cNvGrpSpPr/>
          <p:nvPr/>
        </p:nvGrpSpPr>
        <p:grpSpPr>
          <a:xfrm>
            <a:off x="5212198" y="3489480"/>
            <a:ext cx="1771563" cy="1532474"/>
            <a:chOff x="2162012" y="1393786"/>
            <a:chExt cx="1771563" cy="1532474"/>
          </a:xfrm>
        </p:grpSpPr>
        <p:sp>
          <p:nvSpPr>
            <p:cNvPr id="27" name="Zeshoek 26">
              <a:extLst>
                <a:ext uri="{FF2B5EF4-FFF2-40B4-BE49-F238E27FC236}">
                  <a16:creationId xmlns:a16="http://schemas.microsoft.com/office/drawing/2014/main" id="{A9FE048F-4416-4C45-837D-3197B8A20B03}"/>
                </a:ext>
              </a:extLst>
            </p:cNvPr>
            <p:cNvSpPr/>
            <p:nvPr/>
          </p:nvSpPr>
          <p:spPr>
            <a:xfrm>
              <a:off x="2162012" y="1393786"/>
              <a:ext cx="1771563" cy="153247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eshoek 4">
              <a:extLst>
                <a:ext uri="{FF2B5EF4-FFF2-40B4-BE49-F238E27FC236}">
                  <a16:creationId xmlns:a16="http://schemas.microsoft.com/office/drawing/2014/main" id="{83F8D9C0-B231-CB4A-B850-79418EC822C0}"/>
                </a:ext>
              </a:extLst>
            </p:cNvPr>
            <p:cNvSpPr txBox="1"/>
            <p:nvPr/>
          </p:nvSpPr>
          <p:spPr>
            <a:xfrm>
              <a:off x="2455585" y="1647738"/>
              <a:ext cx="1184417" cy="1024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HTX / HARTFALEN/ LVAD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Patiënt</a:t>
              </a:r>
            </a:p>
          </p:txBody>
        </p:sp>
      </p:grpSp>
      <p:sp>
        <p:nvSpPr>
          <p:cNvPr id="4" name="Zeshoek 3">
            <a:extLst>
              <a:ext uri="{FF2B5EF4-FFF2-40B4-BE49-F238E27FC236}">
                <a16:creationId xmlns:a16="http://schemas.microsoft.com/office/drawing/2014/main" id="{357B86E5-F80E-7840-B149-88891D756D44}"/>
              </a:ext>
            </a:extLst>
          </p:cNvPr>
          <p:cNvSpPr/>
          <p:nvPr/>
        </p:nvSpPr>
        <p:spPr>
          <a:xfrm>
            <a:off x="6321537" y="2756295"/>
            <a:ext cx="668405" cy="57591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2F3ED46-6407-4F4F-8C2A-4A12939FFF69}"/>
              </a:ext>
            </a:extLst>
          </p:cNvPr>
          <p:cNvGrpSpPr/>
          <p:nvPr/>
        </p:nvGrpSpPr>
        <p:grpSpPr>
          <a:xfrm>
            <a:off x="5375384" y="2095694"/>
            <a:ext cx="1451783" cy="1255963"/>
            <a:chOff x="2325198" y="0"/>
            <a:chExt cx="1451783" cy="1255963"/>
          </a:xfrm>
        </p:grpSpPr>
        <p:sp>
          <p:nvSpPr>
            <p:cNvPr id="25" name="Zeshoek 24">
              <a:extLst>
                <a:ext uri="{FF2B5EF4-FFF2-40B4-BE49-F238E27FC236}">
                  <a16:creationId xmlns:a16="http://schemas.microsoft.com/office/drawing/2014/main" id="{6075C823-3417-0D4A-9325-3AAEC26AAF92}"/>
                </a:ext>
              </a:extLst>
            </p:cNvPr>
            <p:cNvSpPr/>
            <p:nvPr/>
          </p:nvSpPr>
          <p:spPr>
            <a:xfrm>
              <a:off x="2325198" y="0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7FF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eshoek 7">
              <a:extLst>
                <a:ext uri="{FF2B5EF4-FFF2-40B4-BE49-F238E27FC236}">
                  <a16:creationId xmlns:a16="http://schemas.microsoft.com/office/drawing/2014/main" id="{47A5C387-B181-EB41-99AE-FB1661A0182C}"/>
                </a:ext>
              </a:extLst>
            </p:cNvPr>
            <p:cNvSpPr txBox="1"/>
            <p:nvPr/>
          </p:nvSpPr>
          <p:spPr>
            <a:xfrm>
              <a:off x="2565789" y="208140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Huisarts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Thuis VPK</a:t>
              </a:r>
            </a:p>
          </p:txBody>
        </p:sp>
      </p:grpSp>
      <p:sp>
        <p:nvSpPr>
          <p:cNvPr id="6" name="Zeshoek 5">
            <a:extLst>
              <a:ext uri="{FF2B5EF4-FFF2-40B4-BE49-F238E27FC236}">
                <a16:creationId xmlns:a16="http://schemas.microsoft.com/office/drawing/2014/main" id="{9948FAF5-CA43-0C46-87B2-128AAB932AB7}"/>
              </a:ext>
            </a:extLst>
          </p:cNvPr>
          <p:cNvSpPr/>
          <p:nvPr/>
        </p:nvSpPr>
        <p:spPr>
          <a:xfrm>
            <a:off x="7101618" y="3832959"/>
            <a:ext cx="668405" cy="57591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87A332A7-B093-044A-B5AA-F953DAA6AEA1}"/>
              </a:ext>
            </a:extLst>
          </p:cNvPr>
          <p:cNvGrpSpPr/>
          <p:nvPr/>
        </p:nvGrpSpPr>
        <p:grpSpPr>
          <a:xfrm>
            <a:off x="6706839" y="2868195"/>
            <a:ext cx="1451783" cy="1255963"/>
            <a:chOff x="3656653" y="772501"/>
            <a:chExt cx="1451783" cy="1255963"/>
          </a:xfrm>
        </p:grpSpPr>
        <p:sp>
          <p:nvSpPr>
            <p:cNvPr id="23" name="Zeshoek 22">
              <a:extLst>
                <a:ext uri="{FF2B5EF4-FFF2-40B4-BE49-F238E27FC236}">
                  <a16:creationId xmlns:a16="http://schemas.microsoft.com/office/drawing/2014/main" id="{6936557D-BD39-844D-A4B5-923422B85CCA}"/>
                </a:ext>
              </a:extLst>
            </p:cNvPr>
            <p:cNvSpPr/>
            <p:nvPr/>
          </p:nvSpPr>
          <p:spPr>
            <a:xfrm>
              <a:off x="3656653" y="772501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eshoek 10">
              <a:extLst>
                <a:ext uri="{FF2B5EF4-FFF2-40B4-BE49-F238E27FC236}">
                  <a16:creationId xmlns:a16="http://schemas.microsoft.com/office/drawing/2014/main" id="{C508569D-A0AA-5C4C-B9E0-8DBFF6FD696E}"/>
                </a:ext>
              </a:extLst>
            </p:cNvPr>
            <p:cNvSpPr txBox="1"/>
            <p:nvPr/>
          </p:nvSpPr>
          <p:spPr>
            <a:xfrm>
              <a:off x="3897244" y="980641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Cardioloog</a:t>
              </a:r>
            </a:p>
          </p:txBody>
        </p:sp>
      </p:grpSp>
      <p:sp>
        <p:nvSpPr>
          <p:cNvPr id="8" name="Zeshoek 7">
            <a:extLst>
              <a:ext uri="{FF2B5EF4-FFF2-40B4-BE49-F238E27FC236}">
                <a16:creationId xmlns:a16="http://schemas.microsoft.com/office/drawing/2014/main" id="{23DC401A-1117-1349-9456-7A95BE569F03}"/>
              </a:ext>
            </a:extLst>
          </p:cNvPr>
          <p:cNvSpPr/>
          <p:nvPr/>
        </p:nvSpPr>
        <p:spPr>
          <a:xfrm>
            <a:off x="6559723" y="5048310"/>
            <a:ext cx="668405" cy="57591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83FBC14-C1FF-0E44-812C-13DDAC1EDA58}"/>
              </a:ext>
            </a:extLst>
          </p:cNvPr>
          <p:cNvGrpSpPr/>
          <p:nvPr/>
        </p:nvGrpSpPr>
        <p:grpSpPr>
          <a:xfrm>
            <a:off x="6706839" y="4386844"/>
            <a:ext cx="1451783" cy="1255963"/>
            <a:chOff x="3656653" y="2291150"/>
            <a:chExt cx="1451783" cy="1255963"/>
          </a:xfrm>
        </p:grpSpPr>
        <p:sp>
          <p:nvSpPr>
            <p:cNvPr id="21" name="Zeshoek 20">
              <a:extLst>
                <a:ext uri="{FF2B5EF4-FFF2-40B4-BE49-F238E27FC236}">
                  <a16:creationId xmlns:a16="http://schemas.microsoft.com/office/drawing/2014/main" id="{8781593B-5049-504A-BF72-36917AAAA768}"/>
                </a:ext>
              </a:extLst>
            </p:cNvPr>
            <p:cNvSpPr/>
            <p:nvPr/>
          </p:nvSpPr>
          <p:spPr>
            <a:xfrm>
              <a:off x="3656653" y="2291150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66FF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eshoek 13">
              <a:extLst>
                <a:ext uri="{FF2B5EF4-FFF2-40B4-BE49-F238E27FC236}">
                  <a16:creationId xmlns:a16="http://schemas.microsoft.com/office/drawing/2014/main" id="{B856DCB5-D5FE-A644-8A7E-C0BB2C12EF63}"/>
                </a:ext>
              </a:extLst>
            </p:cNvPr>
            <p:cNvSpPr txBox="1"/>
            <p:nvPr/>
          </p:nvSpPr>
          <p:spPr>
            <a:xfrm>
              <a:off x="3897244" y="2499290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Chirurg &amp;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Perfusionist</a:t>
              </a:r>
            </a:p>
          </p:txBody>
        </p:sp>
      </p:grpSp>
      <p:sp>
        <p:nvSpPr>
          <p:cNvPr id="10" name="Zeshoek 9">
            <a:extLst>
              <a:ext uri="{FF2B5EF4-FFF2-40B4-BE49-F238E27FC236}">
                <a16:creationId xmlns:a16="http://schemas.microsoft.com/office/drawing/2014/main" id="{5D53BDE1-A410-B546-BE97-8E4DCEAC8700}"/>
              </a:ext>
            </a:extLst>
          </p:cNvPr>
          <p:cNvSpPr/>
          <p:nvPr/>
        </p:nvSpPr>
        <p:spPr>
          <a:xfrm>
            <a:off x="5215494" y="5174468"/>
            <a:ext cx="668405" cy="57591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FC306FB-A09F-6648-B1F1-CFD69B07DA3E}"/>
              </a:ext>
            </a:extLst>
          </p:cNvPr>
          <p:cNvGrpSpPr/>
          <p:nvPr/>
        </p:nvGrpSpPr>
        <p:grpSpPr>
          <a:xfrm>
            <a:off x="5375384" y="5160210"/>
            <a:ext cx="1451783" cy="1255963"/>
            <a:chOff x="2325198" y="3064516"/>
            <a:chExt cx="1451783" cy="1255963"/>
          </a:xfrm>
        </p:grpSpPr>
        <p:sp>
          <p:nvSpPr>
            <p:cNvPr id="19" name="Zeshoek 18">
              <a:extLst>
                <a:ext uri="{FF2B5EF4-FFF2-40B4-BE49-F238E27FC236}">
                  <a16:creationId xmlns:a16="http://schemas.microsoft.com/office/drawing/2014/main" id="{7E64DA15-5EF6-4040-BF6B-FBBEDD20B5BB}"/>
                </a:ext>
              </a:extLst>
            </p:cNvPr>
            <p:cNvSpPr/>
            <p:nvPr/>
          </p:nvSpPr>
          <p:spPr>
            <a:xfrm>
              <a:off x="2325198" y="3064516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eshoek 16">
              <a:extLst>
                <a:ext uri="{FF2B5EF4-FFF2-40B4-BE49-F238E27FC236}">
                  <a16:creationId xmlns:a16="http://schemas.microsoft.com/office/drawing/2014/main" id="{95261C0B-2B16-B14C-9567-EFEF862156D3}"/>
                </a:ext>
              </a:extLst>
            </p:cNvPr>
            <p:cNvSpPr txBox="1"/>
            <p:nvPr/>
          </p:nvSpPr>
          <p:spPr>
            <a:xfrm>
              <a:off x="2565789" y="3272656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Psychologe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Soc. VP</a:t>
              </a:r>
            </a:p>
          </p:txBody>
        </p:sp>
      </p:grpSp>
      <p:sp>
        <p:nvSpPr>
          <p:cNvPr id="12" name="Zeshoek 11">
            <a:extLst>
              <a:ext uri="{FF2B5EF4-FFF2-40B4-BE49-F238E27FC236}">
                <a16:creationId xmlns:a16="http://schemas.microsoft.com/office/drawing/2014/main" id="{ACFB5933-F61D-8D4F-9EED-A7F688E1794A}"/>
              </a:ext>
            </a:extLst>
          </p:cNvPr>
          <p:cNvSpPr/>
          <p:nvPr/>
        </p:nvSpPr>
        <p:spPr>
          <a:xfrm>
            <a:off x="4422638" y="4098236"/>
            <a:ext cx="668405" cy="57591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00AF300-1777-F847-A218-2254EEC751BB}"/>
              </a:ext>
            </a:extLst>
          </p:cNvPr>
          <p:cNvGrpSpPr/>
          <p:nvPr/>
        </p:nvGrpSpPr>
        <p:grpSpPr>
          <a:xfrm>
            <a:off x="4037749" y="4387708"/>
            <a:ext cx="1451783" cy="1255963"/>
            <a:chOff x="987563" y="2292014"/>
            <a:chExt cx="1451783" cy="1255963"/>
          </a:xfrm>
        </p:grpSpPr>
        <p:sp>
          <p:nvSpPr>
            <p:cNvPr id="17" name="Zeshoek 16">
              <a:extLst>
                <a:ext uri="{FF2B5EF4-FFF2-40B4-BE49-F238E27FC236}">
                  <a16:creationId xmlns:a16="http://schemas.microsoft.com/office/drawing/2014/main" id="{32164E07-C605-8941-8CD0-92216E0624D6}"/>
                </a:ext>
              </a:extLst>
            </p:cNvPr>
            <p:cNvSpPr/>
            <p:nvPr/>
          </p:nvSpPr>
          <p:spPr>
            <a:xfrm>
              <a:off x="987563" y="2292014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EBB3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eshoek 19">
              <a:extLst>
                <a:ext uri="{FF2B5EF4-FFF2-40B4-BE49-F238E27FC236}">
                  <a16:creationId xmlns:a16="http://schemas.microsoft.com/office/drawing/2014/main" id="{C44F56CE-663B-2747-B92C-8BD900DFEAC7}"/>
                </a:ext>
              </a:extLst>
            </p:cNvPr>
            <p:cNvSpPr txBox="1"/>
            <p:nvPr/>
          </p:nvSpPr>
          <p:spPr>
            <a:xfrm>
              <a:off x="1228154" y="2500154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VP afdeling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Cardio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EDD30B8-F629-1A4A-873D-8DE03847E2CA}"/>
              </a:ext>
            </a:extLst>
          </p:cNvPr>
          <p:cNvGrpSpPr/>
          <p:nvPr/>
        </p:nvGrpSpPr>
        <p:grpSpPr>
          <a:xfrm>
            <a:off x="4037749" y="2866467"/>
            <a:ext cx="1451783" cy="1255963"/>
            <a:chOff x="987563" y="770773"/>
            <a:chExt cx="1451783" cy="1255963"/>
          </a:xfrm>
        </p:grpSpPr>
        <p:sp>
          <p:nvSpPr>
            <p:cNvPr id="15" name="Zeshoek 14">
              <a:extLst>
                <a:ext uri="{FF2B5EF4-FFF2-40B4-BE49-F238E27FC236}">
                  <a16:creationId xmlns:a16="http://schemas.microsoft.com/office/drawing/2014/main" id="{365863FC-69F4-BB42-9AA9-D4ADECD6EA08}"/>
                </a:ext>
              </a:extLst>
            </p:cNvPr>
            <p:cNvSpPr/>
            <p:nvPr/>
          </p:nvSpPr>
          <p:spPr>
            <a:xfrm>
              <a:off x="987563" y="770773"/>
              <a:ext cx="1451783" cy="12559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eshoek 21">
              <a:extLst>
                <a:ext uri="{FF2B5EF4-FFF2-40B4-BE49-F238E27FC236}">
                  <a16:creationId xmlns:a16="http://schemas.microsoft.com/office/drawing/2014/main" id="{51414224-D736-EE4D-9763-E9A211DBA5F9}"/>
                </a:ext>
              </a:extLst>
            </p:cNvPr>
            <p:cNvSpPr txBox="1"/>
            <p:nvPr/>
          </p:nvSpPr>
          <p:spPr>
            <a:xfrm>
              <a:off x="1228154" y="978913"/>
              <a:ext cx="970601" cy="83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1200" b="1" kern="1200" dirty="0">
                  <a:solidFill>
                    <a:schemeClr val="tx1"/>
                  </a:solidFill>
                </a:rPr>
                <a:t>HF nurse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01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055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Dank u voor uw aandacht.</a:t>
            </a:r>
          </a:p>
        </p:txBody>
      </p:sp>
    </p:spTree>
    <p:extLst>
      <p:ext uri="{BB962C8B-B14F-4D97-AF65-F5344CB8AC3E}">
        <p14:creationId xmlns:p14="http://schemas.microsoft.com/office/powerpoint/2010/main" val="424638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151" y="524777"/>
            <a:ext cx="9144000" cy="581769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Kwaliteit van zorg</a:t>
            </a: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Patiëntvriendelijk</a:t>
            </a: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Wetenschap &amp; Innovatie</a:t>
            </a: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Betrouwbare partner</a:t>
            </a: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sz="4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Toegankelijk voor verwijzers</a:t>
            </a:r>
          </a:p>
        </p:txBody>
      </p:sp>
    </p:spTree>
    <p:extLst>
      <p:ext uri="{BB962C8B-B14F-4D97-AF65-F5344CB8AC3E}">
        <p14:creationId xmlns:p14="http://schemas.microsoft.com/office/powerpoint/2010/main" val="269808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055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Wij wensen u een aangename avond toe.</a:t>
            </a:r>
          </a:p>
        </p:txBody>
      </p:sp>
    </p:spTree>
    <p:extLst>
      <p:ext uri="{BB962C8B-B14F-4D97-AF65-F5344CB8AC3E}">
        <p14:creationId xmlns:p14="http://schemas.microsoft.com/office/powerpoint/2010/main" val="186956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41C15-A986-8D4E-B79C-64D4ACEF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9938"/>
            <a:ext cx="10515600" cy="5497025"/>
          </a:xfrm>
          <a:solidFill>
            <a:schemeClr val="tx1"/>
          </a:solidFill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691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055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TELEMONITORING</a:t>
            </a:r>
          </a:p>
        </p:txBody>
      </p:sp>
    </p:spTree>
    <p:extLst>
      <p:ext uri="{BB962C8B-B14F-4D97-AF65-F5344CB8AC3E}">
        <p14:creationId xmlns:p14="http://schemas.microsoft.com/office/powerpoint/2010/main" val="4611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DDB6-C8B0-7B46-92F4-6DC0133B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1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Hartfalen: technology should improve your life … </a:t>
            </a:r>
            <a:b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not become your life!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399C12-31E6-964D-B646-B870D215E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1193"/>
          </a:xfrm>
        </p:spPr>
        <p:txBody>
          <a:bodyPr>
            <a:normAutofit fontScale="92500" lnSpcReduction="20000"/>
          </a:bodyPr>
          <a:lstStyle/>
          <a:p>
            <a:r>
              <a:rPr lang="nl-BE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Telemonitoring Hartfalen, stand van zaken</a:t>
            </a:r>
          </a:p>
          <a:p>
            <a:endParaRPr lang="nl-BE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Dr. Ward Heggermont</a:t>
            </a: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Adjunct Hartcentrum Aalst</a:t>
            </a: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Consultent Cardioloog Halle</a:t>
            </a:r>
          </a:p>
          <a:p>
            <a:endParaRPr lang="nl-BE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25 februari 2025</a:t>
            </a:r>
          </a:p>
        </p:txBody>
      </p:sp>
    </p:spTree>
    <p:extLst>
      <p:ext uri="{BB962C8B-B14F-4D97-AF65-F5344CB8AC3E}">
        <p14:creationId xmlns:p14="http://schemas.microsoft.com/office/powerpoint/2010/main" val="41341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Waarom telemonitoring bij hartfalen?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17B520D-86DA-E94D-A72C-6610AF52FB90}"/>
              </a:ext>
            </a:extLst>
          </p:cNvPr>
          <p:cNvSpPr txBox="1"/>
          <p:nvPr/>
        </p:nvSpPr>
        <p:spPr>
          <a:xfrm>
            <a:off x="972003" y="5718814"/>
            <a:ext cx="457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Picture from: Desai AS and Stevenson LW. 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Circulation 2012;126(4):501-6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08A3A54-E0E0-0448-969C-3128CFAC3EC1}"/>
              </a:ext>
            </a:extLst>
          </p:cNvPr>
          <p:cNvSpPr txBox="1"/>
          <p:nvPr/>
        </p:nvSpPr>
        <p:spPr>
          <a:xfrm>
            <a:off x="774114" y="5124767"/>
            <a:ext cx="496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 indicates period of highest risk for readmission immediately after discharge and just before death</a:t>
            </a: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5B80235E-C7C1-9C41-8F0F-F798954187D4}"/>
              </a:ext>
            </a:extLst>
          </p:cNvPr>
          <p:cNvGrpSpPr/>
          <p:nvPr/>
        </p:nvGrpSpPr>
        <p:grpSpPr>
          <a:xfrm>
            <a:off x="836384" y="1725139"/>
            <a:ext cx="4842859" cy="3414892"/>
            <a:chOff x="493539" y="1971040"/>
            <a:chExt cx="4843253" cy="3415170"/>
          </a:xfrm>
        </p:grpSpPr>
        <p:pic>
          <p:nvPicPr>
            <p:cNvPr id="6" name="Picture 6" descr="D:\kuloth\2015\Feb\04-02-2015\NR_aop\slides_img\nrcardio.2015.14-f1.jpg">
              <a:extLst>
                <a:ext uri="{FF2B5EF4-FFF2-40B4-BE49-F238E27FC236}">
                  <a16:creationId xmlns:a16="http://schemas.microsoft.com/office/drawing/2014/main" id="{5B49405E-8C4A-834D-B622-DFE8737CD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772" r="-486" b="15717"/>
            <a:stretch/>
          </p:blipFill>
          <p:spPr bwMode="auto">
            <a:xfrm>
              <a:off x="776078" y="1981200"/>
              <a:ext cx="4469274" cy="316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BFD8971C-95D1-5E4E-BF33-BA3EFA251B2B}"/>
                </a:ext>
              </a:extLst>
            </p:cNvPr>
            <p:cNvSpPr txBox="1"/>
            <p:nvPr/>
          </p:nvSpPr>
          <p:spPr>
            <a:xfrm>
              <a:off x="879655" y="5078408"/>
              <a:ext cx="4038600" cy="30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Median time from hospital discharge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3201B585-3979-274B-88E2-C43CF1C5A4C5}"/>
                </a:ext>
              </a:extLst>
            </p:cNvPr>
            <p:cNvSpPr txBox="1"/>
            <p:nvPr/>
          </p:nvSpPr>
          <p:spPr>
            <a:xfrm rot="16200000">
              <a:off x="-240794" y="3476437"/>
              <a:ext cx="1776467" cy="30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Readmission rate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2F63CFB5-B0AB-6E4A-A44B-E07A3F6501AA}"/>
                </a:ext>
              </a:extLst>
            </p:cNvPr>
            <p:cNvSpPr txBox="1"/>
            <p:nvPr/>
          </p:nvSpPr>
          <p:spPr>
            <a:xfrm>
              <a:off x="904240" y="1971040"/>
              <a:ext cx="914400" cy="43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Initial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discharge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66F1C6B-75ED-0B4A-9B81-B4652FAC3D72}"/>
                </a:ext>
              </a:extLst>
            </p:cNvPr>
            <p:cNvSpPr txBox="1"/>
            <p:nvPr/>
          </p:nvSpPr>
          <p:spPr>
            <a:xfrm>
              <a:off x="4788152" y="2100273"/>
              <a:ext cx="548640" cy="215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Death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DFEECAB4-910C-6B40-8BFF-F5E9695304DD}"/>
                </a:ext>
              </a:extLst>
            </p:cNvPr>
            <p:cNvSpPr txBox="1"/>
            <p:nvPr/>
          </p:nvSpPr>
          <p:spPr>
            <a:xfrm>
              <a:off x="1112171" y="3201701"/>
              <a:ext cx="914400" cy="43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Transition phase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F217CEC-DBF2-1A42-B6FD-51CF04A86C37}"/>
                </a:ext>
              </a:extLst>
            </p:cNvPr>
            <p:cNvSpPr txBox="1"/>
            <p:nvPr/>
          </p:nvSpPr>
          <p:spPr>
            <a:xfrm>
              <a:off x="2517955" y="3888517"/>
              <a:ext cx="914400" cy="43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Plateau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phase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677D3229-D819-6746-BA40-A4A822D77E9C}"/>
                </a:ext>
              </a:extLst>
            </p:cNvPr>
            <p:cNvSpPr txBox="1"/>
            <p:nvPr/>
          </p:nvSpPr>
          <p:spPr>
            <a:xfrm>
              <a:off x="4120732" y="2336044"/>
              <a:ext cx="1090127" cy="4309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Palliation and priorities</a:t>
              </a:r>
            </a:p>
          </p:txBody>
        </p:sp>
      </p:grpSp>
      <p:sp>
        <p:nvSpPr>
          <p:cNvPr id="14" name="Oval 15">
            <a:extLst>
              <a:ext uri="{FF2B5EF4-FFF2-40B4-BE49-F238E27FC236}">
                <a16:creationId xmlns:a16="http://schemas.microsoft.com/office/drawing/2014/main" id="{B5B45344-4AD3-F546-A9A5-2B20DABD491E}"/>
              </a:ext>
            </a:extLst>
          </p:cNvPr>
          <p:cNvSpPr/>
          <p:nvPr/>
        </p:nvSpPr>
        <p:spPr>
          <a:xfrm>
            <a:off x="7029622" y="2479506"/>
            <a:ext cx="3949420" cy="22654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1E1D4B57-C156-8A4E-9158-D0DD9A18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5355" y="3153466"/>
            <a:ext cx="1591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000000"/>
                </a:solidFill>
                <a:cs typeface="Arial" pitchFamily="34" charset="0"/>
              </a:rPr>
              <a:t>Chronic decline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1395FEEF-545A-0241-BBB7-EA8DD338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939" y="3168493"/>
            <a:ext cx="1167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solidFill>
                  <a:srgbClr val="FF6600"/>
                </a:solidFill>
                <a:cs typeface="Arial" pitchFamily="34" charset="0"/>
              </a:rPr>
              <a:t>Cardiac</a:t>
            </a:r>
            <a:br>
              <a:rPr lang="en-GB" sz="1400" b="1">
                <a:solidFill>
                  <a:srgbClr val="FF6600"/>
                </a:solidFill>
                <a:cs typeface="Arial" pitchFamily="34" charset="0"/>
              </a:rPr>
            </a:br>
            <a:r>
              <a:rPr lang="en-GB" sz="1400" b="1">
                <a:solidFill>
                  <a:srgbClr val="FF6600"/>
                </a:solidFill>
                <a:cs typeface="Arial" pitchFamily="34" charset="0"/>
              </a:rPr>
              <a:t>function</a:t>
            </a:r>
            <a:br>
              <a:rPr lang="en-GB" sz="1400" b="1">
                <a:solidFill>
                  <a:srgbClr val="FF6600"/>
                </a:solidFill>
                <a:cs typeface="Arial" pitchFamily="34" charset="0"/>
              </a:rPr>
            </a:br>
            <a:r>
              <a:rPr lang="en-GB" sz="1400" b="1">
                <a:solidFill>
                  <a:srgbClr val="FF6600"/>
                </a:solidFill>
                <a:cs typeface="Arial" pitchFamily="34" charset="0"/>
              </a:rPr>
              <a:t>and</a:t>
            </a:r>
            <a:br>
              <a:rPr lang="en-GB" sz="1400" b="1">
                <a:solidFill>
                  <a:srgbClr val="FF6600"/>
                </a:solidFill>
                <a:cs typeface="Arial" pitchFamily="34" charset="0"/>
              </a:rPr>
            </a:br>
            <a:r>
              <a:rPr lang="en-GB" sz="1400" b="1">
                <a:solidFill>
                  <a:srgbClr val="FF6600"/>
                </a:solidFill>
                <a:cs typeface="Arial" pitchFamily="34" charset="0"/>
              </a:rPr>
              <a:t>quality of life</a:t>
            </a:r>
          </a:p>
        </p:txBody>
      </p:sp>
      <p:sp>
        <p:nvSpPr>
          <p:cNvPr id="17" name="Freeform 337">
            <a:extLst>
              <a:ext uri="{FF2B5EF4-FFF2-40B4-BE49-F238E27FC236}">
                <a16:creationId xmlns:a16="http://schemas.microsoft.com/office/drawing/2014/main" id="{E3E4FF9D-A28C-184F-AE7D-E7DD753A50D4}"/>
              </a:ext>
            </a:extLst>
          </p:cNvPr>
          <p:cNvSpPr>
            <a:spLocks/>
          </p:cNvSpPr>
          <p:nvPr/>
        </p:nvSpPr>
        <p:spPr bwMode="auto">
          <a:xfrm>
            <a:off x="7444274" y="41307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8" name="Line 338">
            <a:extLst>
              <a:ext uri="{FF2B5EF4-FFF2-40B4-BE49-F238E27FC236}">
                <a16:creationId xmlns:a16="http://schemas.microsoft.com/office/drawing/2014/main" id="{35F72D2A-7A64-EE44-9EC2-54CDA45AE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4274" y="4130771"/>
            <a:ext cx="0" cy="0"/>
          </a:xfrm>
          <a:prstGeom prst="line">
            <a:avLst/>
          </a:prstGeom>
          <a:noFill/>
          <a:ln w="6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5969F608-1E9A-0C48-BB28-1E88F8C6FBEE}"/>
              </a:ext>
            </a:extLst>
          </p:cNvPr>
          <p:cNvSpPr/>
          <p:nvPr/>
        </p:nvSpPr>
        <p:spPr>
          <a:xfrm>
            <a:off x="10158680" y="4122600"/>
            <a:ext cx="329434" cy="194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5C2D5033-D774-5A46-996A-42E1265F6DE1}"/>
              </a:ext>
            </a:extLst>
          </p:cNvPr>
          <p:cNvSpPr/>
          <p:nvPr/>
        </p:nvSpPr>
        <p:spPr>
          <a:xfrm>
            <a:off x="10888234" y="4373947"/>
            <a:ext cx="329434" cy="194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55C58FDB-D59E-894B-9245-98EECDCA5E8D}"/>
              </a:ext>
            </a:extLst>
          </p:cNvPr>
          <p:cNvCxnSpPr/>
          <p:nvPr/>
        </p:nvCxnSpPr>
        <p:spPr>
          <a:xfrm flipH="1">
            <a:off x="9450607" y="4223066"/>
            <a:ext cx="709375" cy="100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id="{E56D416A-4BD8-2C4E-B9B9-6073A72DA197}"/>
              </a:ext>
            </a:extLst>
          </p:cNvPr>
          <p:cNvCxnSpPr/>
          <p:nvPr/>
        </p:nvCxnSpPr>
        <p:spPr>
          <a:xfrm flipH="1">
            <a:off x="9467388" y="4364744"/>
            <a:ext cx="1102965" cy="3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84857149-1C18-8A4C-9C05-C208EFA23AC3}"/>
              </a:ext>
            </a:extLst>
          </p:cNvPr>
          <p:cNvCxnSpPr/>
          <p:nvPr/>
        </p:nvCxnSpPr>
        <p:spPr>
          <a:xfrm flipH="1">
            <a:off x="9467388" y="4501614"/>
            <a:ext cx="1425473" cy="2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5">
            <a:extLst>
              <a:ext uri="{FF2B5EF4-FFF2-40B4-BE49-F238E27FC236}">
                <a16:creationId xmlns:a16="http://schemas.microsoft.com/office/drawing/2014/main" id="{C77721C1-231F-EF4B-A3F5-4C54FC7DA0E4}"/>
              </a:ext>
            </a:extLst>
          </p:cNvPr>
          <p:cNvSpPr/>
          <p:nvPr/>
        </p:nvSpPr>
        <p:spPr>
          <a:xfrm>
            <a:off x="9288154" y="3873108"/>
            <a:ext cx="329434" cy="194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682C5C22-A08D-BB46-B503-B0E30BC1FC41}"/>
              </a:ext>
            </a:extLst>
          </p:cNvPr>
          <p:cNvSpPr/>
          <p:nvPr/>
        </p:nvSpPr>
        <p:spPr>
          <a:xfrm>
            <a:off x="10561424" y="4235873"/>
            <a:ext cx="329434" cy="194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26" name="Straight Connector 27">
            <a:extLst>
              <a:ext uri="{FF2B5EF4-FFF2-40B4-BE49-F238E27FC236}">
                <a16:creationId xmlns:a16="http://schemas.microsoft.com/office/drawing/2014/main" id="{673A15A2-7803-5640-9E2F-A42A114F705E}"/>
              </a:ext>
            </a:extLst>
          </p:cNvPr>
          <p:cNvCxnSpPr/>
          <p:nvPr/>
        </p:nvCxnSpPr>
        <p:spPr>
          <a:xfrm flipH="1">
            <a:off x="9358310" y="4072037"/>
            <a:ext cx="101064" cy="20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8">
            <a:extLst>
              <a:ext uri="{FF2B5EF4-FFF2-40B4-BE49-F238E27FC236}">
                <a16:creationId xmlns:a16="http://schemas.microsoft.com/office/drawing/2014/main" id="{99C82DF4-0CC6-BF4B-9EE3-C801C0EB2784}"/>
              </a:ext>
            </a:extLst>
          </p:cNvPr>
          <p:cNvSpPr txBox="1"/>
          <p:nvPr/>
        </p:nvSpPr>
        <p:spPr>
          <a:xfrm>
            <a:off x="8386753" y="2479506"/>
            <a:ext cx="139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FF6600"/>
                </a:solidFill>
              </a:rPr>
              <a:t>Risk of sudden death</a:t>
            </a:r>
            <a:endParaRPr lang="en-US" sz="1400" b="1">
              <a:solidFill>
                <a:srgbClr val="FF6600"/>
              </a:solidFill>
            </a:endParaRPr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id="{EA9B89C8-647C-C84F-AB11-E8356E2E4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9327" y="2967371"/>
            <a:ext cx="0" cy="164903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D0DECA15-6298-EA43-8C9D-210ED499E8A5}"/>
              </a:ext>
            </a:extLst>
          </p:cNvPr>
          <p:cNvSpPr/>
          <p:nvPr/>
        </p:nvSpPr>
        <p:spPr>
          <a:xfrm>
            <a:off x="7652107" y="2957915"/>
            <a:ext cx="1319645" cy="1766455"/>
          </a:xfrm>
          <a:custGeom>
            <a:avLst/>
            <a:gdLst>
              <a:gd name="connsiteX0" fmla="*/ 10391 w 1319645"/>
              <a:gd name="connsiteY0" fmla="*/ 841664 h 1766455"/>
              <a:gd name="connsiteX1" fmla="*/ 10391 w 1319645"/>
              <a:gd name="connsiteY1" fmla="*/ 841664 h 1766455"/>
              <a:gd name="connsiteX2" fmla="*/ 83127 w 1319645"/>
              <a:gd name="connsiteY2" fmla="*/ 737755 h 1766455"/>
              <a:gd name="connsiteX3" fmla="*/ 93518 w 1319645"/>
              <a:gd name="connsiteY3" fmla="*/ 706582 h 1766455"/>
              <a:gd name="connsiteX4" fmla="*/ 135082 w 1319645"/>
              <a:gd name="connsiteY4" fmla="*/ 644237 h 1766455"/>
              <a:gd name="connsiteX5" fmla="*/ 155863 w 1319645"/>
              <a:gd name="connsiteY5" fmla="*/ 613064 h 1766455"/>
              <a:gd name="connsiteX6" fmla="*/ 166254 w 1319645"/>
              <a:gd name="connsiteY6" fmla="*/ 519546 h 1766455"/>
              <a:gd name="connsiteX7" fmla="*/ 176645 w 1319645"/>
              <a:gd name="connsiteY7" fmla="*/ 488373 h 1766455"/>
              <a:gd name="connsiteX8" fmla="*/ 187036 w 1319645"/>
              <a:gd name="connsiteY8" fmla="*/ 415637 h 1766455"/>
              <a:gd name="connsiteX9" fmla="*/ 197427 w 1319645"/>
              <a:gd name="connsiteY9" fmla="*/ 384464 h 1766455"/>
              <a:gd name="connsiteX10" fmla="*/ 207818 w 1319645"/>
              <a:gd name="connsiteY10" fmla="*/ 197428 h 1766455"/>
              <a:gd name="connsiteX11" fmla="*/ 228600 w 1319645"/>
              <a:gd name="connsiteY11" fmla="*/ 135082 h 1766455"/>
              <a:gd name="connsiteX12" fmla="*/ 238991 w 1319645"/>
              <a:gd name="connsiteY12" fmla="*/ 103909 h 1766455"/>
              <a:gd name="connsiteX13" fmla="*/ 290945 w 1319645"/>
              <a:gd name="connsiteY13" fmla="*/ 10391 h 1766455"/>
              <a:gd name="connsiteX14" fmla="*/ 322118 w 1319645"/>
              <a:gd name="connsiteY14" fmla="*/ 0 h 1766455"/>
              <a:gd name="connsiteX15" fmla="*/ 436418 w 1319645"/>
              <a:gd name="connsiteY15" fmla="*/ 10391 h 1766455"/>
              <a:gd name="connsiteX16" fmla="*/ 488372 w 1319645"/>
              <a:gd name="connsiteY16" fmla="*/ 20782 h 1766455"/>
              <a:gd name="connsiteX17" fmla="*/ 581891 w 1319645"/>
              <a:gd name="connsiteY17" fmla="*/ 31173 h 1766455"/>
              <a:gd name="connsiteX18" fmla="*/ 623454 w 1319645"/>
              <a:gd name="connsiteY18" fmla="*/ 41564 h 1766455"/>
              <a:gd name="connsiteX19" fmla="*/ 654627 w 1319645"/>
              <a:gd name="connsiteY19" fmla="*/ 51955 h 1766455"/>
              <a:gd name="connsiteX20" fmla="*/ 779318 w 1319645"/>
              <a:gd name="connsiteY20" fmla="*/ 62346 h 1766455"/>
              <a:gd name="connsiteX21" fmla="*/ 852054 w 1319645"/>
              <a:gd name="connsiteY21" fmla="*/ 72737 h 1766455"/>
              <a:gd name="connsiteX22" fmla="*/ 966354 w 1319645"/>
              <a:gd name="connsiteY22" fmla="*/ 103909 h 1766455"/>
              <a:gd name="connsiteX23" fmla="*/ 1007918 w 1319645"/>
              <a:gd name="connsiteY23" fmla="*/ 114300 h 1766455"/>
              <a:gd name="connsiteX24" fmla="*/ 1039091 w 1319645"/>
              <a:gd name="connsiteY24" fmla="*/ 124691 h 1766455"/>
              <a:gd name="connsiteX25" fmla="*/ 1111827 w 1319645"/>
              <a:gd name="connsiteY25" fmla="*/ 135082 h 1766455"/>
              <a:gd name="connsiteX26" fmla="*/ 1122218 w 1319645"/>
              <a:gd name="connsiteY26" fmla="*/ 166255 h 1766455"/>
              <a:gd name="connsiteX27" fmla="*/ 1163782 w 1319645"/>
              <a:gd name="connsiteY27" fmla="*/ 228600 h 1766455"/>
              <a:gd name="connsiteX28" fmla="*/ 1174172 w 1319645"/>
              <a:gd name="connsiteY28" fmla="*/ 270164 h 1766455"/>
              <a:gd name="connsiteX29" fmla="*/ 1184563 w 1319645"/>
              <a:gd name="connsiteY29" fmla="*/ 301337 h 1766455"/>
              <a:gd name="connsiteX30" fmla="*/ 1194954 w 1319645"/>
              <a:gd name="connsiteY30" fmla="*/ 363682 h 1766455"/>
              <a:gd name="connsiteX31" fmla="*/ 1205345 w 1319645"/>
              <a:gd name="connsiteY31" fmla="*/ 394855 h 1766455"/>
              <a:gd name="connsiteX32" fmla="*/ 1226127 w 1319645"/>
              <a:gd name="connsiteY32" fmla="*/ 467591 h 1766455"/>
              <a:gd name="connsiteX33" fmla="*/ 1236518 w 1319645"/>
              <a:gd name="connsiteY33" fmla="*/ 571500 h 1766455"/>
              <a:gd name="connsiteX34" fmla="*/ 1246909 w 1319645"/>
              <a:gd name="connsiteY34" fmla="*/ 602673 h 1766455"/>
              <a:gd name="connsiteX35" fmla="*/ 1257300 w 1319645"/>
              <a:gd name="connsiteY35" fmla="*/ 893619 h 1766455"/>
              <a:gd name="connsiteX36" fmla="*/ 1288472 w 1319645"/>
              <a:gd name="connsiteY36" fmla="*/ 997528 h 1766455"/>
              <a:gd name="connsiteX37" fmla="*/ 1298863 w 1319645"/>
              <a:gd name="connsiteY37" fmla="*/ 1049482 h 1766455"/>
              <a:gd name="connsiteX38" fmla="*/ 1309254 w 1319645"/>
              <a:gd name="connsiteY38" fmla="*/ 1205346 h 1766455"/>
              <a:gd name="connsiteX39" fmla="*/ 1319645 w 1319645"/>
              <a:gd name="connsiteY39" fmla="*/ 1257300 h 1766455"/>
              <a:gd name="connsiteX40" fmla="*/ 1309254 w 1319645"/>
              <a:gd name="connsiteY40" fmla="*/ 1662546 h 1766455"/>
              <a:gd name="connsiteX41" fmla="*/ 1267691 w 1319645"/>
              <a:gd name="connsiteY41" fmla="*/ 1766455 h 1766455"/>
              <a:gd name="connsiteX42" fmla="*/ 852054 w 1319645"/>
              <a:gd name="connsiteY42" fmla="*/ 1756064 h 1766455"/>
              <a:gd name="connsiteX43" fmla="*/ 768927 w 1319645"/>
              <a:gd name="connsiteY43" fmla="*/ 1745673 h 1766455"/>
              <a:gd name="connsiteX44" fmla="*/ 363682 w 1319645"/>
              <a:gd name="connsiteY44" fmla="*/ 1735282 h 1766455"/>
              <a:gd name="connsiteX45" fmla="*/ 207818 w 1319645"/>
              <a:gd name="connsiteY45" fmla="*/ 1745673 h 1766455"/>
              <a:gd name="connsiteX46" fmla="*/ 51954 w 1319645"/>
              <a:gd name="connsiteY46" fmla="*/ 1745673 h 1766455"/>
              <a:gd name="connsiteX47" fmla="*/ 20782 w 1319645"/>
              <a:gd name="connsiteY47" fmla="*/ 1631373 h 1766455"/>
              <a:gd name="connsiteX48" fmla="*/ 10391 w 1319645"/>
              <a:gd name="connsiteY48" fmla="*/ 1600200 h 1766455"/>
              <a:gd name="connsiteX49" fmla="*/ 0 w 1319645"/>
              <a:gd name="connsiteY49" fmla="*/ 1569028 h 1766455"/>
              <a:gd name="connsiteX50" fmla="*/ 10391 w 1319645"/>
              <a:gd name="connsiteY50" fmla="*/ 1059873 h 1766455"/>
              <a:gd name="connsiteX51" fmla="*/ 20782 w 1319645"/>
              <a:gd name="connsiteY51" fmla="*/ 945573 h 1766455"/>
              <a:gd name="connsiteX52" fmla="*/ 41563 w 1319645"/>
              <a:gd name="connsiteY52" fmla="*/ 883228 h 1766455"/>
              <a:gd name="connsiteX53" fmla="*/ 51954 w 1319645"/>
              <a:gd name="connsiteY53" fmla="*/ 779319 h 1766455"/>
              <a:gd name="connsiteX54" fmla="*/ 72736 w 1319645"/>
              <a:gd name="connsiteY54" fmla="*/ 716973 h 1766455"/>
              <a:gd name="connsiteX55" fmla="*/ 93518 w 1319645"/>
              <a:gd name="connsiteY55" fmla="*/ 654628 h 1766455"/>
              <a:gd name="connsiteX56" fmla="*/ 135082 w 1319645"/>
              <a:gd name="connsiteY56" fmla="*/ 529937 h 1766455"/>
              <a:gd name="connsiteX57" fmla="*/ 145472 w 1319645"/>
              <a:gd name="connsiteY57" fmla="*/ 498764 h 1766455"/>
              <a:gd name="connsiteX58" fmla="*/ 155863 w 1319645"/>
              <a:gd name="connsiteY58" fmla="*/ 467591 h 1766455"/>
              <a:gd name="connsiteX59" fmla="*/ 166254 w 1319645"/>
              <a:gd name="connsiteY59" fmla="*/ 415637 h 1766455"/>
              <a:gd name="connsiteX60" fmla="*/ 187036 w 1319645"/>
              <a:gd name="connsiteY60" fmla="*/ 353291 h 1766455"/>
              <a:gd name="connsiteX61" fmla="*/ 197427 w 1319645"/>
              <a:gd name="connsiteY61" fmla="*/ 322119 h 1766455"/>
              <a:gd name="connsiteX62" fmla="*/ 207818 w 1319645"/>
              <a:gd name="connsiteY62" fmla="*/ 280555 h 1766455"/>
              <a:gd name="connsiteX63" fmla="*/ 207818 w 1319645"/>
              <a:gd name="connsiteY63" fmla="*/ 238991 h 1766455"/>
              <a:gd name="connsiteX64" fmla="*/ 207818 w 1319645"/>
              <a:gd name="connsiteY64" fmla="*/ 238991 h 1766455"/>
              <a:gd name="connsiteX65" fmla="*/ 207818 w 1319645"/>
              <a:gd name="connsiteY65" fmla="*/ 238991 h 1766455"/>
              <a:gd name="connsiteX66" fmla="*/ 207818 w 1319645"/>
              <a:gd name="connsiteY66" fmla="*/ 238991 h 176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19645" h="1766455">
                <a:moveTo>
                  <a:pt x="10391" y="841664"/>
                </a:moveTo>
                <a:lnTo>
                  <a:pt x="10391" y="841664"/>
                </a:lnTo>
                <a:cubicBezTo>
                  <a:pt x="34636" y="807028"/>
                  <a:pt x="69757" y="777864"/>
                  <a:pt x="83127" y="737755"/>
                </a:cubicBezTo>
                <a:cubicBezTo>
                  <a:pt x="86591" y="727364"/>
                  <a:pt x="88199" y="716157"/>
                  <a:pt x="93518" y="706582"/>
                </a:cubicBezTo>
                <a:cubicBezTo>
                  <a:pt x="105648" y="684749"/>
                  <a:pt x="121228" y="665019"/>
                  <a:pt x="135082" y="644237"/>
                </a:cubicBezTo>
                <a:lnTo>
                  <a:pt x="155863" y="613064"/>
                </a:lnTo>
                <a:cubicBezTo>
                  <a:pt x="138545" y="561109"/>
                  <a:pt x="142008" y="592282"/>
                  <a:pt x="166254" y="519546"/>
                </a:cubicBezTo>
                <a:lnTo>
                  <a:pt x="176645" y="488373"/>
                </a:lnTo>
                <a:cubicBezTo>
                  <a:pt x="180109" y="464128"/>
                  <a:pt x="182233" y="439653"/>
                  <a:pt x="187036" y="415637"/>
                </a:cubicBezTo>
                <a:cubicBezTo>
                  <a:pt x="189184" y="404897"/>
                  <a:pt x="196389" y="395368"/>
                  <a:pt x="197427" y="384464"/>
                </a:cubicBezTo>
                <a:cubicBezTo>
                  <a:pt x="203347" y="322304"/>
                  <a:pt x="200073" y="259387"/>
                  <a:pt x="207818" y="197428"/>
                </a:cubicBezTo>
                <a:cubicBezTo>
                  <a:pt x="210535" y="175691"/>
                  <a:pt x="221673" y="155864"/>
                  <a:pt x="228600" y="135082"/>
                </a:cubicBezTo>
                <a:lnTo>
                  <a:pt x="238991" y="103909"/>
                </a:lnTo>
                <a:cubicBezTo>
                  <a:pt x="248140" y="76462"/>
                  <a:pt x="264150" y="19323"/>
                  <a:pt x="290945" y="10391"/>
                </a:cubicBezTo>
                <a:lnTo>
                  <a:pt x="322118" y="0"/>
                </a:lnTo>
                <a:cubicBezTo>
                  <a:pt x="360218" y="3464"/>
                  <a:pt x="398456" y="5646"/>
                  <a:pt x="436418" y="10391"/>
                </a:cubicBezTo>
                <a:cubicBezTo>
                  <a:pt x="453943" y="12582"/>
                  <a:pt x="470889" y="18284"/>
                  <a:pt x="488372" y="20782"/>
                </a:cubicBezTo>
                <a:cubicBezTo>
                  <a:pt x="519422" y="25218"/>
                  <a:pt x="550718" y="27709"/>
                  <a:pt x="581891" y="31173"/>
                </a:cubicBezTo>
                <a:cubicBezTo>
                  <a:pt x="595745" y="34637"/>
                  <a:pt x="609723" y="37641"/>
                  <a:pt x="623454" y="41564"/>
                </a:cubicBezTo>
                <a:cubicBezTo>
                  <a:pt x="633986" y="44573"/>
                  <a:pt x="643770" y="50507"/>
                  <a:pt x="654627" y="51955"/>
                </a:cubicBezTo>
                <a:cubicBezTo>
                  <a:pt x="695969" y="57467"/>
                  <a:pt x="737839" y="57980"/>
                  <a:pt x="779318" y="62346"/>
                </a:cubicBezTo>
                <a:cubicBezTo>
                  <a:pt x="803675" y="64910"/>
                  <a:pt x="827809" y="69273"/>
                  <a:pt x="852054" y="72737"/>
                </a:cubicBezTo>
                <a:cubicBezTo>
                  <a:pt x="910324" y="92160"/>
                  <a:pt x="872598" y="80470"/>
                  <a:pt x="966354" y="103909"/>
                </a:cubicBezTo>
                <a:cubicBezTo>
                  <a:pt x="980209" y="107373"/>
                  <a:pt x="994370" y="109784"/>
                  <a:pt x="1007918" y="114300"/>
                </a:cubicBezTo>
                <a:cubicBezTo>
                  <a:pt x="1018309" y="117764"/>
                  <a:pt x="1028351" y="122543"/>
                  <a:pt x="1039091" y="124691"/>
                </a:cubicBezTo>
                <a:cubicBezTo>
                  <a:pt x="1063107" y="129494"/>
                  <a:pt x="1087582" y="131618"/>
                  <a:pt x="1111827" y="135082"/>
                </a:cubicBezTo>
                <a:cubicBezTo>
                  <a:pt x="1115291" y="145473"/>
                  <a:pt x="1116899" y="156680"/>
                  <a:pt x="1122218" y="166255"/>
                </a:cubicBezTo>
                <a:cubicBezTo>
                  <a:pt x="1134348" y="188088"/>
                  <a:pt x="1163782" y="228600"/>
                  <a:pt x="1163782" y="228600"/>
                </a:cubicBezTo>
                <a:cubicBezTo>
                  <a:pt x="1167245" y="242455"/>
                  <a:pt x="1170249" y="256432"/>
                  <a:pt x="1174172" y="270164"/>
                </a:cubicBezTo>
                <a:cubicBezTo>
                  <a:pt x="1177181" y="280696"/>
                  <a:pt x="1182187" y="290645"/>
                  <a:pt x="1184563" y="301337"/>
                </a:cubicBezTo>
                <a:cubicBezTo>
                  <a:pt x="1189133" y="321904"/>
                  <a:pt x="1190384" y="343115"/>
                  <a:pt x="1194954" y="363682"/>
                </a:cubicBezTo>
                <a:cubicBezTo>
                  <a:pt x="1197330" y="374374"/>
                  <a:pt x="1202336" y="384323"/>
                  <a:pt x="1205345" y="394855"/>
                </a:cubicBezTo>
                <a:cubicBezTo>
                  <a:pt x="1231437" y="486178"/>
                  <a:pt x="1201215" y="392858"/>
                  <a:pt x="1226127" y="467591"/>
                </a:cubicBezTo>
                <a:cubicBezTo>
                  <a:pt x="1229591" y="502227"/>
                  <a:pt x="1231225" y="537096"/>
                  <a:pt x="1236518" y="571500"/>
                </a:cubicBezTo>
                <a:cubicBezTo>
                  <a:pt x="1238184" y="582326"/>
                  <a:pt x="1246204" y="591743"/>
                  <a:pt x="1246909" y="602673"/>
                </a:cubicBezTo>
                <a:cubicBezTo>
                  <a:pt x="1253157" y="699515"/>
                  <a:pt x="1251247" y="796764"/>
                  <a:pt x="1257300" y="893619"/>
                </a:cubicBezTo>
                <a:cubicBezTo>
                  <a:pt x="1258870" y="918745"/>
                  <a:pt x="1284856" y="979447"/>
                  <a:pt x="1288472" y="997528"/>
                </a:cubicBezTo>
                <a:lnTo>
                  <a:pt x="1298863" y="1049482"/>
                </a:lnTo>
                <a:cubicBezTo>
                  <a:pt x="1302327" y="1101437"/>
                  <a:pt x="1304073" y="1153534"/>
                  <a:pt x="1309254" y="1205346"/>
                </a:cubicBezTo>
                <a:cubicBezTo>
                  <a:pt x="1311011" y="1222919"/>
                  <a:pt x="1319645" y="1239639"/>
                  <a:pt x="1319645" y="1257300"/>
                </a:cubicBezTo>
                <a:cubicBezTo>
                  <a:pt x="1319645" y="1392426"/>
                  <a:pt x="1314879" y="1527537"/>
                  <a:pt x="1309254" y="1662546"/>
                </a:cubicBezTo>
                <a:cubicBezTo>
                  <a:pt x="1305006" y="1764499"/>
                  <a:pt x="1326050" y="1747001"/>
                  <a:pt x="1267691" y="1766455"/>
                </a:cubicBezTo>
                <a:lnTo>
                  <a:pt x="852054" y="1756064"/>
                </a:lnTo>
                <a:cubicBezTo>
                  <a:pt x="824154" y="1754901"/>
                  <a:pt x="796826" y="1746860"/>
                  <a:pt x="768927" y="1745673"/>
                </a:cubicBezTo>
                <a:cubicBezTo>
                  <a:pt x="633923" y="1739928"/>
                  <a:pt x="498764" y="1738746"/>
                  <a:pt x="363682" y="1735282"/>
                </a:cubicBezTo>
                <a:lnTo>
                  <a:pt x="207818" y="1745673"/>
                </a:lnTo>
                <a:cubicBezTo>
                  <a:pt x="77658" y="1756086"/>
                  <a:pt x="142445" y="1763771"/>
                  <a:pt x="51954" y="1745673"/>
                </a:cubicBezTo>
                <a:cubicBezTo>
                  <a:pt x="37267" y="1672241"/>
                  <a:pt x="47147" y="1710471"/>
                  <a:pt x="20782" y="1631373"/>
                </a:cubicBezTo>
                <a:lnTo>
                  <a:pt x="10391" y="1600200"/>
                </a:lnTo>
                <a:lnTo>
                  <a:pt x="0" y="1569028"/>
                </a:lnTo>
                <a:cubicBezTo>
                  <a:pt x="3464" y="1399310"/>
                  <a:pt x="4736" y="1229532"/>
                  <a:pt x="10391" y="1059873"/>
                </a:cubicBezTo>
                <a:cubicBezTo>
                  <a:pt x="11666" y="1021637"/>
                  <a:pt x="14134" y="983248"/>
                  <a:pt x="20782" y="945573"/>
                </a:cubicBezTo>
                <a:cubicBezTo>
                  <a:pt x="24589" y="924001"/>
                  <a:pt x="41563" y="883228"/>
                  <a:pt x="41563" y="883228"/>
                </a:cubicBezTo>
                <a:cubicBezTo>
                  <a:pt x="45027" y="848592"/>
                  <a:pt x="45539" y="813532"/>
                  <a:pt x="51954" y="779319"/>
                </a:cubicBezTo>
                <a:cubicBezTo>
                  <a:pt x="55991" y="757788"/>
                  <a:pt x="65809" y="737755"/>
                  <a:pt x="72736" y="716973"/>
                </a:cubicBezTo>
                <a:lnTo>
                  <a:pt x="93518" y="654628"/>
                </a:lnTo>
                <a:lnTo>
                  <a:pt x="135082" y="529937"/>
                </a:lnTo>
                <a:lnTo>
                  <a:pt x="145472" y="498764"/>
                </a:lnTo>
                <a:cubicBezTo>
                  <a:pt x="148936" y="488373"/>
                  <a:pt x="153715" y="478331"/>
                  <a:pt x="155863" y="467591"/>
                </a:cubicBezTo>
                <a:cubicBezTo>
                  <a:pt x="159327" y="450273"/>
                  <a:pt x="161607" y="432676"/>
                  <a:pt x="166254" y="415637"/>
                </a:cubicBezTo>
                <a:cubicBezTo>
                  <a:pt x="172018" y="394503"/>
                  <a:pt x="180109" y="374073"/>
                  <a:pt x="187036" y="353291"/>
                </a:cubicBezTo>
                <a:cubicBezTo>
                  <a:pt x="190500" y="342900"/>
                  <a:pt x="194771" y="332745"/>
                  <a:pt x="197427" y="322119"/>
                </a:cubicBezTo>
                <a:cubicBezTo>
                  <a:pt x="200891" y="308264"/>
                  <a:pt x="206047" y="294726"/>
                  <a:pt x="207818" y="280555"/>
                </a:cubicBezTo>
                <a:cubicBezTo>
                  <a:pt x="209536" y="266807"/>
                  <a:pt x="207818" y="252846"/>
                  <a:pt x="207818" y="238991"/>
                </a:cubicBezTo>
                <a:lnTo>
                  <a:pt x="207818" y="238991"/>
                </a:lnTo>
                <a:lnTo>
                  <a:pt x="207818" y="238991"/>
                </a:lnTo>
                <a:lnTo>
                  <a:pt x="207818" y="23899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FCEC4348-C952-824D-9F19-2A2DBB65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527" y="4816990"/>
            <a:ext cx="4423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>
                <a:solidFill>
                  <a:srgbClr val="000000"/>
                </a:solidFill>
                <a:cs typeface="Arial" pitchFamily="34" charset="0"/>
              </a:rPr>
              <a:t>Disease progression</a:t>
            </a: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C7A7F811-4A59-4A49-A6FB-7000E78C6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056" y="4784178"/>
            <a:ext cx="44714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01412D44-8C39-D947-9361-1D8027D2293A}"/>
              </a:ext>
            </a:extLst>
          </p:cNvPr>
          <p:cNvSpPr/>
          <p:nvPr/>
        </p:nvSpPr>
        <p:spPr>
          <a:xfrm>
            <a:off x="8783885" y="3789203"/>
            <a:ext cx="329434" cy="1945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33" name="Straight Connector 34">
            <a:extLst>
              <a:ext uri="{FF2B5EF4-FFF2-40B4-BE49-F238E27FC236}">
                <a16:creationId xmlns:a16="http://schemas.microsoft.com/office/drawing/2014/main" id="{805F01AF-06E5-CB44-B33F-0175AF923E1E}"/>
              </a:ext>
            </a:extLst>
          </p:cNvPr>
          <p:cNvCxnSpPr/>
          <p:nvPr/>
        </p:nvCxnSpPr>
        <p:spPr>
          <a:xfrm flipH="1">
            <a:off x="8854880" y="3992327"/>
            <a:ext cx="105260" cy="238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5">
            <a:extLst>
              <a:ext uri="{FF2B5EF4-FFF2-40B4-BE49-F238E27FC236}">
                <a16:creationId xmlns:a16="http://schemas.microsoft.com/office/drawing/2014/main" id="{F6925A1E-0FE7-D940-9455-8A158D3C84D7}"/>
              </a:ext>
            </a:extLst>
          </p:cNvPr>
          <p:cNvSpPr/>
          <p:nvPr/>
        </p:nvSpPr>
        <p:spPr>
          <a:xfrm>
            <a:off x="7493046" y="3683227"/>
            <a:ext cx="329434" cy="1979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35" name="Straight Connector 36">
            <a:extLst>
              <a:ext uri="{FF2B5EF4-FFF2-40B4-BE49-F238E27FC236}">
                <a16:creationId xmlns:a16="http://schemas.microsoft.com/office/drawing/2014/main" id="{5C753E5E-F732-2C47-AC76-B31ABB5A26C5}"/>
              </a:ext>
            </a:extLst>
          </p:cNvPr>
          <p:cNvCxnSpPr/>
          <p:nvPr/>
        </p:nvCxnSpPr>
        <p:spPr>
          <a:xfrm>
            <a:off x="7657763" y="3881155"/>
            <a:ext cx="131524" cy="341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77">
            <a:extLst>
              <a:ext uri="{FF2B5EF4-FFF2-40B4-BE49-F238E27FC236}">
                <a16:creationId xmlns:a16="http://schemas.microsoft.com/office/drawing/2014/main" id="{5F39C1E1-1EAF-5640-94DB-A514219E3275}"/>
              </a:ext>
            </a:extLst>
          </p:cNvPr>
          <p:cNvSpPr>
            <a:spLocks/>
          </p:cNvSpPr>
          <p:nvPr/>
        </p:nvSpPr>
        <p:spPr bwMode="auto">
          <a:xfrm>
            <a:off x="7094224" y="2907917"/>
            <a:ext cx="4463746" cy="1710264"/>
          </a:xfrm>
          <a:custGeom>
            <a:avLst/>
            <a:gdLst>
              <a:gd name="T0" fmla="*/ 1599 w 1599"/>
              <a:gd name="T1" fmla="*/ 613 h 613"/>
              <a:gd name="T2" fmla="*/ 1585 w 1599"/>
              <a:gd name="T3" fmla="*/ 518 h 613"/>
              <a:gd name="T4" fmla="*/ 1469 w 1599"/>
              <a:gd name="T5" fmla="*/ 431 h 613"/>
              <a:gd name="T6" fmla="*/ 1469 w 1599"/>
              <a:gd name="T7" fmla="*/ 431 h 613"/>
              <a:gd name="T8" fmla="*/ 1421 w 1599"/>
              <a:gd name="T9" fmla="*/ 569 h 613"/>
              <a:gd name="T10" fmla="*/ 1385 w 1599"/>
              <a:gd name="T11" fmla="*/ 376 h 613"/>
              <a:gd name="T12" fmla="*/ 1385 w 1599"/>
              <a:gd name="T13" fmla="*/ 376 h 613"/>
              <a:gd name="T14" fmla="*/ 1354 w 1599"/>
              <a:gd name="T15" fmla="*/ 357 h 613"/>
              <a:gd name="T16" fmla="*/ 1354 w 1599"/>
              <a:gd name="T17" fmla="*/ 357 h 613"/>
              <a:gd name="T18" fmla="*/ 1303 w 1599"/>
              <a:gd name="T19" fmla="*/ 510 h 613"/>
              <a:gd name="T20" fmla="*/ 1261 w 1599"/>
              <a:gd name="T21" fmla="*/ 304 h 613"/>
              <a:gd name="T22" fmla="*/ 1231 w 1599"/>
              <a:gd name="T23" fmla="*/ 288 h 613"/>
              <a:gd name="T24" fmla="*/ 1231 w 1599"/>
              <a:gd name="T25" fmla="*/ 288 h 613"/>
              <a:gd name="T26" fmla="*/ 1163 w 1599"/>
              <a:gd name="T27" fmla="*/ 478 h 613"/>
              <a:gd name="T28" fmla="*/ 1125 w 1599"/>
              <a:gd name="T29" fmla="*/ 236 h 613"/>
              <a:gd name="T30" fmla="*/ 927 w 1599"/>
              <a:gd name="T31" fmla="*/ 156 h 613"/>
              <a:gd name="T32" fmla="*/ 843 w 1599"/>
              <a:gd name="T33" fmla="*/ 387 h 613"/>
              <a:gd name="T34" fmla="*/ 786 w 1599"/>
              <a:gd name="T35" fmla="*/ 110 h 613"/>
              <a:gd name="T36" fmla="*/ 770 w 1599"/>
              <a:gd name="T37" fmla="*/ 105 h 613"/>
              <a:gd name="T38" fmla="*/ 754 w 1599"/>
              <a:gd name="T39" fmla="*/ 101 h 613"/>
              <a:gd name="T40" fmla="*/ 668 w 1599"/>
              <a:gd name="T41" fmla="*/ 365 h 613"/>
              <a:gd name="T42" fmla="*/ 596 w 1599"/>
              <a:gd name="T43" fmla="*/ 63 h 613"/>
              <a:gd name="T44" fmla="*/ 596 w 1599"/>
              <a:gd name="T45" fmla="*/ 63 h 613"/>
              <a:gd name="T46" fmla="*/ 318 w 1599"/>
              <a:gd name="T47" fmla="*/ 17 h 613"/>
              <a:gd name="T48" fmla="*/ 318 w 1599"/>
              <a:gd name="T49" fmla="*/ 17 h 613"/>
              <a:gd name="T50" fmla="*/ 200 w 1599"/>
              <a:gd name="T51" fmla="*/ 321 h 613"/>
              <a:gd name="T52" fmla="*/ 101 w 1599"/>
              <a:gd name="T53" fmla="*/ 1 h 613"/>
              <a:gd name="T54" fmla="*/ 101 w 1599"/>
              <a:gd name="T55" fmla="*/ 1 h 613"/>
              <a:gd name="T56" fmla="*/ 0 w 1599"/>
              <a:gd name="T57" fmla="*/ 2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99" h="613">
                <a:moveTo>
                  <a:pt x="1599" y="613"/>
                </a:moveTo>
                <a:cubicBezTo>
                  <a:pt x="1599" y="613"/>
                  <a:pt x="1594" y="524"/>
                  <a:pt x="1585" y="518"/>
                </a:cubicBezTo>
                <a:cubicBezTo>
                  <a:pt x="1547" y="487"/>
                  <a:pt x="1508" y="458"/>
                  <a:pt x="1469" y="431"/>
                </a:cubicBezTo>
                <a:cubicBezTo>
                  <a:pt x="1469" y="431"/>
                  <a:pt x="1469" y="431"/>
                  <a:pt x="1469" y="431"/>
                </a:cubicBezTo>
                <a:cubicBezTo>
                  <a:pt x="1440" y="426"/>
                  <a:pt x="1440" y="572"/>
                  <a:pt x="1421" y="569"/>
                </a:cubicBezTo>
                <a:cubicBezTo>
                  <a:pt x="1406" y="566"/>
                  <a:pt x="1400" y="381"/>
                  <a:pt x="1385" y="376"/>
                </a:cubicBezTo>
                <a:cubicBezTo>
                  <a:pt x="1385" y="376"/>
                  <a:pt x="1385" y="376"/>
                  <a:pt x="1385" y="376"/>
                </a:cubicBezTo>
                <a:cubicBezTo>
                  <a:pt x="1375" y="370"/>
                  <a:pt x="1364" y="363"/>
                  <a:pt x="1354" y="357"/>
                </a:cubicBezTo>
                <a:cubicBezTo>
                  <a:pt x="1354" y="357"/>
                  <a:pt x="1354" y="357"/>
                  <a:pt x="1354" y="357"/>
                </a:cubicBezTo>
                <a:cubicBezTo>
                  <a:pt x="1322" y="351"/>
                  <a:pt x="1323" y="514"/>
                  <a:pt x="1303" y="510"/>
                </a:cubicBezTo>
                <a:cubicBezTo>
                  <a:pt x="1285" y="507"/>
                  <a:pt x="1277" y="310"/>
                  <a:pt x="1261" y="304"/>
                </a:cubicBezTo>
                <a:cubicBezTo>
                  <a:pt x="1251" y="299"/>
                  <a:pt x="1241" y="293"/>
                  <a:pt x="1231" y="288"/>
                </a:cubicBezTo>
                <a:cubicBezTo>
                  <a:pt x="1231" y="288"/>
                  <a:pt x="1231" y="288"/>
                  <a:pt x="1231" y="288"/>
                </a:cubicBezTo>
                <a:cubicBezTo>
                  <a:pt x="1199" y="281"/>
                  <a:pt x="1184" y="482"/>
                  <a:pt x="1163" y="478"/>
                </a:cubicBezTo>
                <a:cubicBezTo>
                  <a:pt x="1145" y="474"/>
                  <a:pt x="1142" y="239"/>
                  <a:pt x="1125" y="236"/>
                </a:cubicBezTo>
                <a:cubicBezTo>
                  <a:pt x="1058" y="205"/>
                  <a:pt x="992" y="179"/>
                  <a:pt x="927" y="156"/>
                </a:cubicBezTo>
                <a:cubicBezTo>
                  <a:pt x="887" y="148"/>
                  <a:pt x="869" y="393"/>
                  <a:pt x="843" y="387"/>
                </a:cubicBezTo>
                <a:cubicBezTo>
                  <a:pt x="821" y="383"/>
                  <a:pt x="807" y="117"/>
                  <a:pt x="786" y="110"/>
                </a:cubicBezTo>
                <a:cubicBezTo>
                  <a:pt x="786" y="110"/>
                  <a:pt x="779" y="108"/>
                  <a:pt x="770" y="105"/>
                </a:cubicBezTo>
                <a:cubicBezTo>
                  <a:pt x="765" y="104"/>
                  <a:pt x="758" y="102"/>
                  <a:pt x="754" y="101"/>
                </a:cubicBezTo>
                <a:cubicBezTo>
                  <a:pt x="709" y="93"/>
                  <a:pt x="697" y="371"/>
                  <a:pt x="668" y="365"/>
                </a:cubicBezTo>
                <a:cubicBezTo>
                  <a:pt x="644" y="360"/>
                  <a:pt x="620" y="68"/>
                  <a:pt x="596" y="63"/>
                </a:cubicBezTo>
                <a:cubicBezTo>
                  <a:pt x="596" y="63"/>
                  <a:pt x="596" y="63"/>
                  <a:pt x="596" y="63"/>
                </a:cubicBezTo>
                <a:cubicBezTo>
                  <a:pt x="494" y="41"/>
                  <a:pt x="400" y="27"/>
                  <a:pt x="318" y="17"/>
                </a:cubicBezTo>
                <a:cubicBezTo>
                  <a:pt x="318" y="17"/>
                  <a:pt x="318" y="17"/>
                  <a:pt x="318" y="17"/>
                </a:cubicBezTo>
                <a:cubicBezTo>
                  <a:pt x="257" y="7"/>
                  <a:pt x="240" y="328"/>
                  <a:pt x="200" y="321"/>
                </a:cubicBezTo>
                <a:cubicBezTo>
                  <a:pt x="167" y="315"/>
                  <a:pt x="135" y="6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36" y="0"/>
                  <a:pt x="0" y="2"/>
                  <a:pt x="0" y="2"/>
                </a:cubicBezTo>
              </a:path>
            </a:pathLst>
          </a:custGeom>
          <a:ln w="19050">
            <a:solidFill>
              <a:srgbClr val="FF6600"/>
            </a:solidFill>
            <a:headEnd/>
            <a:tailEnd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37" name="Text Box 23">
            <a:extLst>
              <a:ext uri="{FF2B5EF4-FFF2-40B4-BE49-F238E27FC236}">
                <a16:creationId xmlns:a16="http://schemas.microsoft.com/office/drawing/2014/main" id="{6091F27F-6C93-404B-8FCA-6A4997D7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368" y="4207505"/>
            <a:ext cx="2125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cs typeface="Arial" pitchFamily="34" charset="0"/>
              </a:rPr>
              <a:t>Hospitalizations for acute</a:t>
            </a:r>
            <a:br>
              <a:rPr lang="en-GB" sz="14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1400" b="1" dirty="0">
                <a:solidFill>
                  <a:srgbClr val="000000"/>
                </a:solidFill>
                <a:cs typeface="Arial" pitchFamily="34" charset="0"/>
              </a:rPr>
              <a:t>decompensation episodes</a:t>
            </a:r>
          </a:p>
        </p:txBody>
      </p:sp>
      <p:sp>
        <p:nvSpPr>
          <p:cNvPr id="38" name="Down Arrow 39">
            <a:extLst>
              <a:ext uri="{FF2B5EF4-FFF2-40B4-BE49-F238E27FC236}">
                <a16:creationId xmlns:a16="http://schemas.microsoft.com/office/drawing/2014/main" id="{8B065D56-1005-AE45-B413-6963F5DFEE95}"/>
              </a:ext>
            </a:extLst>
          </p:cNvPr>
          <p:cNvSpPr/>
          <p:nvPr/>
        </p:nvSpPr>
        <p:spPr>
          <a:xfrm>
            <a:off x="7143293" y="2688557"/>
            <a:ext cx="121157" cy="705879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22A23DFC-D0C5-F94D-B08A-C5DE33682132}"/>
              </a:ext>
            </a:extLst>
          </p:cNvPr>
          <p:cNvSpPr txBox="1"/>
          <p:nvPr/>
        </p:nvSpPr>
        <p:spPr>
          <a:xfrm>
            <a:off x="6420309" y="2407306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HF symptom onset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7BBCCA2-6C72-2D41-9C03-19D7E805D07B}"/>
              </a:ext>
            </a:extLst>
          </p:cNvPr>
          <p:cNvSpPr txBox="1">
            <a:spLocks/>
          </p:cNvSpPr>
          <p:nvPr/>
        </p:nvSpPr>
        <p:spPr bwMode="gray">
          <a:xfrm>
            <a:off x="1144161" y="6261884"/>
            <a:ext cx="8289984" cy="541289"/>
          </a:xfrm>
          <a:prstGeom prst="rect">
            <a:avLst/>
          </a:prstGeom>
        </p:spPr>
        <p:txBody>
          <a:bodyPr vert="horz" wrap="square" lIns="34290" tIns="20574" rIns="34290" bIns="20574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base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8B8D90"/>
                </a:solidFill>
                <a:effectLst/>
                <a:uLnTx/>
                <a:uFillTx/>
                <a:latin typeface="Arial"/>
              </a:defRPr>
            </a:lvl1pPr>
            <a:lvl2pPr marL="636587" indent="-34290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2pPr>
            <a:lvl3pPr marL="1079500" indent="-3429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Font typeface="Arial" charset="0"/>
              <a:buChar char="-"/>
              <a:defRPr sz="800" spc="0" baseline="0">
                <a:solidFill>
                  <a:srgbClr val="8B8D90"/>
                </a:solidFill>
              </a:defRPr>
            </a:lvl3pPr>
            <a:lvl4pPr marL="752475" indent="-173038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4pPr>
            <a:lvl5pPr marL="917575" indent="-163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800" spc="0" baseline="0">
                <a:solidFill>
                  <a:srgbClr val="8B8D90"/>
                </a:solidFill>
              </a:defRPr>
            </a:lvl5pPr>
            <a:lvl6pPr marL="13747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6pPr>
            <a:lvl7pPr marL="18319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22891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27463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en-US" dirty="0">
                <a:solidFill>
                  <a:schemeClr val="bg1">
                    <a:lumMod val="50000"/>
                  </a:schemeClr>
                </a:solidFill>
              </a:rPr>
              <a:t>Langenickel et al. Drug Discov Today: Ther Strateg 2012;9:e131–9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altLang="en-US" dirty="0">
                <a:solidFill>
                  <a:schemeClr val="bg1">
                    <a:lumMod val="50000"/>
                  </a:schemeClr>
                </a:solidFill>
              </a:rPr>
              <a:t>Greene et al. Nat Rev Cardiol 2015;12:220–29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Desai AS and Stevenson LW.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Circulation 2012;126(4):501-6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C443182-A60C-5E43-8CF3-3E5915A872A3}"/>
              </a:ext>
            </a:extLst>
          </p:cNvPr>
          <p:cNvSpPr txBox="1">
            <a:spLocks/>
          </p:cNvSpPr>
          <p:nvPr/>
        </p:nvSpPr>
        <p:spPr bwMode="gray">
          <a:xfrm>
            <a:off x="6096505" y="1785056"/>
            <a:ext cx="4305671" cy="541289"/>
          </a:xfrm>
          <a:prstGeom prst="rect">
            <a:avLst/>
          </a:prstGeom>
        </p:spPr>
        <p:txBody>
          <a:bodyPr vert="horz" wrap="square" lIns="34290" tIns="20574" rIns="34290" bIns="20574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base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8B8D90"/>
                </a:solidFill>
                <a:effectLst/>
                <a:uLnTx/>
                <a:uFillTx/>
                <a:latin typeface="Arial"/>
              </a:defRPr>
            </a:lvl1pPr>
            <a:lvl2pPr marL="636587" indent="-34290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2pPr>
            <a:lvl3pPr marL="1079500" indent="-3429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Font typeface="Arial" charset="0"/>
              <a:buChar char="-"/>
              <a:defRPr sz="800" spc="0" baseline="0">
                <a:solidFill>
                  <a:srgbClr val="8B8D90"/>
                </a:solidFill>
              </a:defRPr>
            </a:lvl3pPr>
            <a:lvl4pPr marL="752475" indent="-173038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4pPr>
            <a:lvl5pPr marL="917575" indent="-163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800" spc="0" baseline="0">
                <a:solidFill>
                  <a:srgbClr val="8B8D90"/>
                </a:solidFill>
              </a:defRPr>
            </a:lvl5pPr>
            <a:lvl6pPr marL="13747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6pPr>
            <a:lvl7pPr marL="18319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22891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27463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 err="1">
                <a:cs typeface="Arial" panose="020B0604020202020204" pitchFamily="34" charset="0"/>
              </a:rPr>
              <a:t>Al-Khatib</a:t>
            </a:r>
            <a:r>
              <a:rPr lang="fr-FR" dirty="0">
                <a:cs typeface="Arial" panose="020B0604020202020204" pitchFamily="34" charset="0"/>
              </a:rPr>
              <a:t> et al. Circulation. </a:t>
            </a:r>
            <a:r>
              <a:rPr lang="en-US" dirty="0">
                <a:cs typeface="Arial" panose="020B0604020202020204" pitchFamily="34" charset="0"/>
              </a:rPr>
              <a:t>2017;000:e000–e000. DOI: 10.1161/CIR.0000000000000549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</a:t>
            </a:r>
            <a:r>
              <a:rPr lang="en-GB" dirty="0"/>
              <a:t>ogle et al. J Am Heart Assoc. </a:t>
            </a:r>
            <a:r>
              <a:rPr lang="en-GB" dirty="0">
                <a:cs typeface="Arial" panose="020B0604020202020204" pitchFamily="34" charset="0"/>
              </a:rPr>
              <a:t>2016;5:e002398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Uretsky</a:t>
            </a:r>
            <a:r>
              <a:rPr lang="en-GB" dirty="0"/>
              <a:t>, </a:t>
            </a:r>
            <a:r>
              <a:rPr lang="en-GB" dirty="0" err="1"/>
              <a:t>Sheahan</a:t>
            </a:r>
            <a:r>
              <a:rPr lang="en-GB" dirty="0"/>
              <a:t>. J Am </a:t>
            </a:r>
            <a:r>
              <a:rPr lang="en-GB" dirty="0" err="1"/>
              <a:t>Coll</a:t>
            </a:r>
            <a:r>
              <a:rPr lang="en-GB" dirty="0"/>
              <a:t> </a:t>
            </a:r>
            <a:r>
              <a:rPr lang="en-GB" dirty="0" err="1"/>
              <a:t>Cardiol</a:t>
            </a:r>
            <a:r>
              <a:rPr lang="en-GB" dirty="0"/>
              <a:t>. 1997;30:1589-1597</a:t>
            </a:r>
            <a:r>
              <a:rPr lang="en-CA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GB" dirty="0">
              <a:solidFill>
                <a:srgbClr val="FFFFFF">
                  <a:lumMod val="50000"/>
                </a:srgbClr>
              </a:solidFill>
              <a:cs typeface="Tahoma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38C06E6-1483-2F47-A3EE-25E59BE65929}"/>
              </a:ext>
            </a:extLst>
          </p:cNvPr>
          <p:cNvSpPr txBox="1">
            <a:spLocks/>
          </p:cNvSpPr>
          <p:nvPr/>
        </p:nvSpPr>
        <p:spPr bwMode="gray">
          <a:xfrm>
            <a:off x="6151330" y="5217400"/>
            <a:ext cx="4313081" cy="197700"/>
          </a:xfrm>
          <a:prstGeom prst="rect">
            <a:avLst/>
          </a:prstGeom>
        </p:spPr>
        <p:txBody>
          <a:bodyPr vert="horz" wrap="square" lIns="34290" tIns="20574" rIns="34290" bIns="20574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base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FCAF17"/>
              </a:buClr>
              <a:buSzPct val="110000"/>
              <a:buFont typeface="Wingdings" pitchFamily="2" charset="2"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8B8D90"/>
                </a:solidFill>
                <a:effectLst/>
                <a:uLnTx/>
                <a:uFillTx/>
                <a:latin typeface="Arial"/>
              </a:defRPr>
            </a:lvl1pPr>
            <a:lvl2pPr marL="636587" indent="-34290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2pPr>
            <a:lvl3pPr marL="1079500" indent="-3429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Font typeface="Arial" charset="0"/>
              <a:buChar char="-"/>
              <a:defRPr sz="800" spc="0" baseline="0">
                <a:solidFill>
                  <a:srgbClr val="8B8D90"/>
                </a:solidFill>
              </a:defRPr>
            </a:lvl3pPr>
            <a:lvl4pPr marL="752475" indent="-173038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800" spc="0" baseline="0">
                <a:solidFill>
                  <a:srgbClr val="8B8D90"/>
                </a:solidFill>
              </a:defRPr>
            </a:lvl4pPr>
            <a:lvl5pPr marL="917575" indent="-163513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800" spc="0" baseline="0">
                <a:solidFill>
                  <a:srgbClr val="8B8D90"/>
                </a:solidFill>
              </a:defRPr>
            </a:lvl5pPr>
            <a:lvl6pPr marL="13747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6pPr>
            <a:lvl7pPr marL="18319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22891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2746375" indent="-163513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>
              <a:spcBef>
                <a:spcPts val="0"/>
              </a:spcBef>
            </a:pPr>
            <a:r>
              <a:rPr lang="en-GB">
                <a:cs typeface="Arial" panose="020B0604020202020204" pitchFamily="34" charset="0"/>
              </a:rPr>
              <a:t>Figure adapted from </a:t>
            </a:r>
            <a:r>
              <a:rPr lang="en-GB" err="1">
                <a:cs typeface="Arial" panose="020B0604020202020204" pitchFamily="34" charset="0"/>
              </a:rPr>
              <a:t>Gheorghiade</a:t>
            </a:r>
            <a:r>
              <a:rPr lang="en-GB">
                <a:cs typeface="Arial" panose="020B0604020202020204" pitchFamily="34" charset="0"/>
              </a:rPr>
              <a:t> et al. 2005</a:t>
            </a:r>
            <a:endParaRPr lang="en-GB" baseline="30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5915-FD52-D84D-AE35-3F5B0D8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Waarom telemonitoring bij hartfalen?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40CD36-D234-6542-A985-2CA2CEFFFC03}"/>
              </a:ext>
            </a:extLst>
          </p:cNvPr>
          <p:cNvSpPr txBox="1">
            <a:spLocks/>
          </p:cNvSpPr>
          <p:nvPr/>
        </p:nvSpPr>
        <p:spPr>
          <a:xfrm>
            <a:off x="424543" y="6131055"/>
            <a:ext cx="9855200" cy="1005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HF = heart failure; UK = United Kingdom.</a:t>
            </a:r>
          </a:p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Taylor CJ et al. </a:t>
            </a:r>
            <a:r>
              <a:rPr lang="en-US" sz="1050" i="1" dirty="0">
                <a:latin typeface="Arial" charset="0"/>
                <a:ea typeface="Arial" charset="0"/>
                <a:cs typeface="Arial" charset="0"/>
              </a:rPr>
              <a:t>BMJ.</a:t>
            </a:r>
            <a:r>
              <a:rPr lang="en-US" sz="1050" dirty="0">
                <a:latin typeface="Arial" charset="0"/>
                <a:ea typeface="Arial" charset="0"/>
                <a:cs typeface="Arial" charset="0"/>
              </a:rPr>
              <a:t> 2019;364:l223.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2E1BD7B-4B78-4A42-9E82-F8B4796A537E}"/>
              </a:ext>
            </a:extLst>
          </p:cNvPr>
          <p:cNvSpPr txBox="1">
            <a:spLocks/>
          </p:cNvSpPr>
          <p:nvPr/>
        </p:nvSpPr>
        <p:spPr>
          <a:xfrm>
            <a:off x="468351" y="1552016"/>
            <a:ext cx="11277600" cy="63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i="1" dirty="0">
                <a:latin typeface="Arial" charset="0"/>
                <a:ea typeface="Arial" charset="0"/>
                <a:cs typeface="Arial" charset="0"/>
              </a:rPr>
              <a:t>Data were evaluated from the UK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Clinical Practice Research Datalink </a:t>
            </a:r>
            <a:r>
              <a:rPr lang="en-GB" sz="1600" i="1" dirty="0">
                <a:latin typeface="Arial" charset="0"/>
                <a:ea typeface="Arial" charset="0"/>
                <a:cs typeface="Arial" charset="0"/>
              </a:rPr>
              <a:t>for 55,959 patients </a:t>
            </a:r>
            <a:br>
              <a:rPr lang="en-GB" sz="1600" i="1" dirty="0">
                <a:latin typeface="Arial" charset="0"/>
                <a:ea typeface="Arial" charset="0"/>
                <a:cs typeface="Arial" charset="0"/>
              </a:rPr>
            </a:br>
            <a:r>
              <a:rPr lang="en-GB" sz="1600" i="1" dirty="0">
                <a:latin typeface="Arial" charset="0"/>
                <a:ea typeface="Arial" charset="0"/>
                <a:cs typeface="Arial" charset="0"/>
              </a:rPr>
              <a:t>(≥45 years old) with a new diagnosis of HF and 278,679 controls between 2000 to 2017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B4A249AE-A738-BE4D-9E9C-59E8A7B05DC3}"/>
              </a:ext>
            </a:extLst>
          </p:cNvPr>
          <p:cNvGrpSpPr/>
          <p:nvPr/>
        </p:nvGrpSpPr>
        <p:grpSpPr>
          <a:xfrm>
            <a:off x="1378693" y="2126139"/>
            <a:ext cx="7387110" cy="3931920"/>
            <a:chOff x="1832950" y="1606288"/>
            <a:chExt cx="8864532" cy="4549449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03574F7-2069-CB41-905C-22BB2CE595A7}"/>
                </a:ext>
              </a:extLst>
            </p:cNvPr>
            <p:cNvSpPr/>
            <p:nvPr/>
          </p:nvSpPr>
          <p:spPr bwMode="auto">
            <a:xfrm>
              <a:off x="1832950" y="1606288"/>
              <a:ext cx="8864532" cy="4549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08F0E578-6E7E-8C4C-97C1-8A2D4E69251C}"/>
                </a:ext>
              </a:extLst>
            </p:cNvPr>
            <p:cNvGrpSpPr/>
            <p:nvPr/>
          </p:nvGrpSpPr>
          <p:grpSpPr>
            <a:xfrm>
              <a:off x="2087607" y="2034074"/>
              <a:ext cx="8018384" cy="3962266"/>
              <a:chOff x="1762847" y="1496075"/>
              <a:chExt cx="8614829" cy="4256996"/>
            </a:xfrm>
          </p:grpSpPr>
          <p:cxnSp>
            <p:nvCxnSpPr>
              <p:cNvPr id="8" name="Straight Connector 12">
                <a:extLst>
                  <a:ext uri="{FF2B5EF4-FFF2-40B4-BE49-F238E27FC236}">
                    <a16:creationId xmlns:a16="http://schemas.microsoft.com/office/drawing/2014/main" id="{DF112011-F885-4842-8F58-BE859EF03E74}"/>
                  </a:ext>
                </a:extLst>
              </p:cNvPr>
              <p:cNvCxnSpPr/>
              <p:nvPr>
                <p:custDataLst>
                  <p:tags r:id="rId1"/>
                </p:custDataLst>
              </p:nvPr>
            </p:nvCxnSpPr>
            <p:spPr bwMode="auto">
              <a:xfrm>
                <a:off x="2576402" y="4925492"/>
                <a:ext cx="5747139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Line 528">
                <a:extLst>
                  <a:ext uri="{FF2B5EF4-FFF2-40B4-BE49-F238E27FC236}">
                    <a16:creationId xmlns:a16="http://schemas.microsoft.com/office/drawing/2014/main" id="{26163468-0F4B-FB4E-8C2A-4F19F77A0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617" y="1579993"/>
                <a:ext cx="0" cy="3347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B30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" name="Rectangle 144">
                <a:extLst>
                  <a:ext uri="{FF2B5EF4-FFF2-40B4-BE49-F238E27FC236}">
                    <a16:creationId xmlns:a16="http://schemas.microsoft.com/office/drawing/2014/main" id="{878228BD-97AD-324C-8A8F-5AEA5C02B9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245742" y="4758349"/>
                <a:ext cx="172099" cy="337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1" name="Straight Connector 16">
                <a:extLst>
                  <a:ext uri="{FF2B5EF4-FFF2-40B4-BE49-F238E27FC236}">
                    <a16:creationId xmlns:a16="http://schemas.microsoft.com/office/drawing/2014/main" id="{F63FFAFB-0CE8-B345-9D7A-4F9FE1A484EB}"/>
                  </a:ext>
                </a:extLst>
              </p:cNvPr>
              <p:cNvCxnSpPr/>
              <p:nvPr>
                <p:custDataLst>
                  <p:tags r:id="rId3"/>
                </p:custDataLst>
              </p:nvPr>
            </p:nvCxnSpPr>
            <p:spPr bwMode="auto">
              <a:xfrm flipV="1">
                <a:off x="2488153" y="4927211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Rectangle 144">
                <a:extLst>
                  <a:ext uri="{FF2B5EF4-FFF2-40B4-BE49-F238E27FC236}">
                    <a16:creationId xmlns:a16="http://schemas.microsoft.com/office/drawing/2014/main" id="{E13C20D0-C477-5B47-B301-61F4C890F7E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247921" y="4164712"/>
                <a:ext cx="16991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3" name="Straight Connector 18">
                <a:extLst>
                  <a:ext uri="{FF2B5EF4-FFF2-40B4-BE49-F238E27FC236}">
                    <a16:creationId xmlns:a16="http://schemas.microsoft.com/office/drawing/2014/main" id="{BEEFB5A1-506A-CD44-8CC7-DD7F19D6D2EE}"/>
                  </a:ext>
                </a:extLst>
              </p:cNvPr>
              <p:cNvCxnSpPr/>
              <p:nvPr>
                <p:custDataLst>
                  <p:tags r:id="rId5"/>
                </p:custDataLst>
              </p:nvPr>
            </p:nvCxnSpPr>
            <p:spPr bwMode="auto">
              <a:xfrm flipV="1">
                <a:off x="2488153" y="4257044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ectangle 144">
                <a:extLst>
                  <a:ext uri="{FF2B5EF4-FFF2-40B4-BE49-F238E27FC236}">
                    <a16:creationId xmlns:a16="http://schemas.microsoft.com/office/drawing/2014/main" id="{C9B27A4F-EC03-1B46-A57D-8D85DA8CF79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47921" y="3494990"/>
                <a:ext cx="16991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cxnSp>
            <p:nvCxnSpPr>
              <p:cNvPr id="15" name="Straight Connector 20">
                <a:extLst>
                  <a:ext uri="{FF2B5EF4-FFF2-40B4-BE49-F238E27FC236}">
                    <a16:creationId xmlns:a16="http://schemas.microsoft.com/office/drawing/2014/main" id="{DC1CA62F-1B09-5845-BCFC-74CF6A200F1E}"/>
                  </a:ext>
                </a:extLst>
              </p:cNvPr>
              <p:cNvCxnSpPr/>
              <p:nvPr>
                <p:custDataLst>
                  <p:tags r:id="rId7"/>
                </p:custDataLst>
              </p:nvPr>
            </p:nvCxnSpPr>
            <p:spPr bwMode="auto">
              <a:xfrm flipV="1">
                <a:off x="2488153" y="3587322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Rectangle 144">
                <a:extLst>
                  <a:ext uri="{FF2B5EF4-FFF2-40B4-BE49-F238E27FC236}">
                    <a16:creationId xmlns:a16="http://schemas.microsoft.com/office/drawing/2014/main" id="{013FF43E-BDE5-CB46-8FE0-10A0AB31794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47921" y="2828679"/>
                <a:ext cx="16991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17" name="Straight Connector 22">
                <a:extLst>
                  <a:ext uri="{FF2B5EF4-FFF2-40B4-BE49-F238E27FC236}">
                    <a16:creationId xmlns:a16="http://schemas.microsoft.com/office/drawing/2014/main" id="{6857E92A-D185-4D41-81A5-9AB449A41B44}"/>
                  </a:ext>
                </a:extLst>
              </p:cNvPr>
              <p:cNvCxnSpPr/>
              <p:nvPr>
                <p:custDataLst>
                  <p:tags r:id="rId9"/>
                </p:custDataLst>
              </p:nvPr>
            </p:nvCxnSpPr>
            <p:spPr bwMode="auto">
              <a:xfrm flipV="1">
                <a:off x="2488153" y="2921011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44">
                <a:extLst>
                  <a:ext uri="{FF2B5EF4-FFF2-40B4-BE49-F238E27FC236}">
                    <a16:creationId xmlns:a16="http://schemas.microsoft.com/office/drawing/2014/main" id="{EB8AF499-9F7F-F747-9DCB-3266D769EF1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47921" y="2171079"/>
                <a:ext cx="16991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80</a:t>
                </a:r>
              </a:p>
            </p:txBody>
          </p:sp>
          <p:cxnSp>
            <p:nvCxnSpPr>
              <p:cNvPr id="19" name="Straight Connector 24">
                <a:extLst>
                  <a:ext uri="{FF2B5EF4-FFF2-40B4-BE49-F238E27FC236}">
                    <a16:creationId xmlns:a16="http://schemas.microsoft.com/office/drawing/2014/main" id="{FF185942-B8A5-4546-9C9B-E94A631BDBA5}"/>
                  </a:ext>
                </a:extLst>
              </p:cNvPr>
              <p:cNvCxnSpPr/>
              <p:nvPr>
                <p:custDataLst>
                  <p:tags r:id="rId11"/>
                </p:custDataLst>
              </p:nvPr>
            </p:nvCxnSpPr>
            <p:spPr bwMode="auto">
              <a:xfrm flipV="1">
                <a:off x="2488153" y="2263411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Rectangle 144">
                <a:extLst>
                  <a:ext uri="{FF2B5EF4-FFF2-40B4-BE49-F238E27FC236}">
                    <a16:creationId xmlns:a16="http://schemas.microsoft.com/office/drawing/2014/main" id="{CF4AF5AC-058E-6343-9912-DE4110B3F25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162962" y="1496075"/>
                <a:ext cx="25487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cxnSp>
            <p:nvCxnSpPr>
              <p:cNvPr id="21" name="Straight Connector 26">
                <a:extLst>
                  <a:ext uri="{FF2B5EF4-FFF2-40B4-BE49-F238E27FC236}">
                    <a16:creationId xmlns:a16="http://schemas.microsoft.com/office/drawing/2014/main" id="{6A1E2355-4C92-FD4F-BA8B-D79505843559}"/>
                  </a:ext>
                </a:extLst>
              </p:cNvPr>
              <p:cNvCxnSpPr/>
              <p:nvPr>
                <p:custDataLst>
                  <p:tags r:id="rId13"/>
                </p:custDataLst>
              </p:nvPr>
            </p:nvCxnSpPr>
            <p:spPr bwMode="auto">
              <a:xfrm flipV="1">
                <a:off x="2488153" y="1588406"/>
                <a:ext cx="91464" cy="0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916">
                <a:extLst>
                  <a:ext uri="{FF2B5EF4-FFF2-40B4-BE49-F238E27FC236}">
                    <a16:creationId xmlns:a16="http://schemas.microsoft.com/office/drawing/2014/main" id="{137837D7-1CC1-1241-87AB-E92FDCFD8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2888" y="3163099"/>
                <a:ext cx="331536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Survival probability (%)</a:t>
                </a:r>
              </a:p>
            </p:txBody>
          </p:sp>
          <p:sp>
            <p:nvSpPr>
              <p:cNvPr id="23" name="Rectangle 129">
                <a:extLst>
                  <a:ext uri="{FF2B5EF4-FFF2-40B4-BE49-F238E27FC236}">
                    <a16:creationId xmlns:a16="http://schemas.microsoft.com/office/drawing/2014/main" id="{D30E6E56-58B6-254A-8B09-06D96AFF8B2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347990" y="5080399"/>
                <a:ext cx="471410" cy="22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24" name="Straight Connector 29">
                <a:extLst>
                  <a:ext uri="{FF2B5EF4-FFF2-40B4-BE49-F238E27FC236}">
                    <a16:creationId xmlns:a16="http://schemas.microsoft.com/office/drawing/2014/main" id="{EEF65FBB-42CD-D145-8EF6-6A24966C8269}"/>
                  </a:ext>
                </a:extLst>
              </p:cNvPr>
              <p:cNvCxnSpPr/>
              <p:nvPr>
                <p:custDataLst>
                  <p:tags r:id="rId15"/>
                </p:custDataLst>
              </p:nvPr>
            </p:nvCxnSpPr>
            <p:spPr bwMode="auto">
              <a:xfrm>
                <a:off x="2579005" y="4925492"/>
                <a:ext cx="0" cy="91463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Rectangle 916">
                <a:extLst>
                  <a:ext uri="{FF2B5EF4-FFF2-40B4-BE49-F238E27FC236}">
                    <a16:creationId xmlns:a16="http://schemas.microsoft.com/office/drawing/2014/main" id="{255013D7-1531-994F-B80C-F41F5879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4387" y="5521601"/>
                <a:ext cx="3315362" cy="231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 pitchFamily="34" charset="0"/>
                  </a:rPr>
                  <a:t>Follow-up time (y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ears)</a:t>
                </a:r>
              </a:p>
            </p:txBody>
          </p:sp>
          <p:sp>
            <p:nvSpPr>
              <p:cNvPr id="26" name="Rectangle 129">
                <a:extLst>
                  <a:ext uri="{FF2B5EF4-FFF2-40B4-BE49-F238E27FC236}">
                    <a16:creationId xmlns:a16="http://schemas.microsoft.com/office/drawing/2014/main" id="{34745062-7D66-4B4B-BA3F-4442C60F47C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88170" y="5080399"/>
                <a:ext cx="471410" cy="22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7" name="Straight Connector 32">
                <a:extLst>
                  <a:ext uri="{FF2B5EF4-FFF2-40B4-BE49-F238E27FC236}">
                    <a16:creationId xmlns:a16="http://schemas.microsoft.com/office/drawing/2014/main" id="{3D125BDE-563C-0047-A3F2-3282C2E2E23D}"/>
                  </a:ext>
                </a:extLst>
              </p:cNvPr>
              <p:cNvCxnSpPr/>
              <p:nvPr>
                <p:custDataLst>
                  <p:tags r:id="rId17"/>
                </p:custDataLst>
              </p:nvPr>
            </p:nvCxnSpPr>
            <p:spPr bwMode="auto">
              <a:xfrm>
                <a:off x="4019185" y="4925492"/>
                <a:ext cx="0" cy="91463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Rectangle 129">
                <a:extLst>
                  <a:ext uri="{FF2B5EF4-FFF2-40B4-BE49-F238E27FC236}">
                    <a16:creationId xmlns:a16="http://schemas.microsoft.com/office/drawing/2014/main" id="{1BAA70C4-CB91-C743-99C8-BAB3814B13C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216920" y="5080399"/>
                <a:ext cx="471410" cy="22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29" name="Straight Connector 34">
                <a:extLst>
                  <a:ext uri="{FF2B5EF4-FFF2-40B4-BE49-F238E27FC236}">
                    <a16:creationId xmlns:a16="http://schemas.microsoft.com/office/drawing/2014/main" id="{87DE2EBF-D7FE-744C-82AB-DB83FB0D03E6}"/>
                  </a:ext>
                </a:extLst>
              </p:cNvPr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5447935" y="4925492"/>
                <a:ext cx="0" cy="91463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Rectangle 129">
                <a:extLst>
                  <a:ext uri="{FF2B5EF4-FFF2-40B4-BE49-F238E27FC236}">
                    <a16:creationId xmlns:a16="http://schemas.microsoft.com/office/drawing/2014/main" id="{685A7D0E-0646-DA44-8160-264E8557564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653290" y="5080399"/>
                <a:ext cx="471410" cy="22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31" name="Straight Connector 36">
                <a:extLst>
                  <a:ext uri="{FF2B5EF4-FFF2-40B4-BE49-F238E27FC236}">
                    <a16:creationId xmlns:a16="http://schemas.microsoft.com/office/drawing/2014/main" id="{242FC8B0-298E-BD4C-8EF5-697D11AF97A7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 bwMode="auto">
              <a:xfrm>
                <a:off x="6884305" y="4925492"/>
                <a:ext cx="0" cy="91463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Rectangle 129">
                <a:extLst>
                  <a:ext uri="{FF2B5EF4-FFF2-40B4-BE49-F238E27FC236}">
                    <a16:creationId xmlns:a16="http://schemas.microsoft.com/office/drawing/2014/main" id="{EC29CC78-F2AD-A643-A250-0023C2462A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085850" y="5080399"/>
                <a:ext cx="471410" cy="224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33" name="Straight Connector 38">
                <a:extLst>
                  <a:ext uri="{FF2B5EF4-FFF2-40B4-BE49-F238E27FC236}">
                    <a16:creationId xmlns:a16="http://schemas.microsoft.com/office/drawing/2014/main" id="{DF100A37-ECCB-A44C-89C5-CE0F90267E2B}"/>
                  </a:ext>
                </a:extLst>
              </p:cNvPr>
              <p:cNvCxnSpPr/>
              <p:nvPr>
                <p:custDataLst>
                  <p:tags r:id="rId23"/>
                </p:custDataLst>
              </p:nvPr>
            </p:nvCxnSpPr>
            <p:spPr bwMode="auto">
              <a:xfrm>
                <a:off x="8316865" y="4925492"/>
                <a:ext cx="0" cy="91463"/>
              </a:xfrm>
              <a:prstGeom prst="line">
                <a:avLst/>
              </a:prstGeom>
              <a:solidFill>
                <a:srgbClr val="83005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4" name="Group 4">
                <a:extLst>
                  <a:ext uri="{FF2B5EF4-FFF2-40B4-BE49-F238E27FC236}">
                    <a16:creationId xmlns:a16="http://schemas.microsoft.com/office/drawing/2014/main" id="{FAC43CB5-0ECB-3C47-820E-F6625E20B77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575817" y="1586631"/>
                <a:ext cx="5057775" cy="3155950"/>
                <a:chOff x="6025" y="1071"/>
                <a:chExt cx="3186" cy="1988"/>
              </a:xfrm>
            </p:grpSpPr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E948B205-9583-8F48-BF30-BFD4D1A80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7" y="1145"/>
                  <a:ext cx="3152" cy="1914"/>
                </a:xfrm>
                <a:custGeom>
                  <a:avLst/>
                  <a:gdLst>
                    <a:gd name="T0" fmla="*/ 2994 w 3152"/>
                    <a:gd name="T1" fmla="*/ 1914 h 1914"/>
                    <a:gd name="T2" fmla="*/ 2924 w 3152"/>
                    <a:gd name="T3" fmla="*/ 1880 h 1914"/>
                    <a:gd name="T4" fmla="*/ 2832 w 3152"/>
                    <a:gd name="T5" fmla="*/ 1872 h 1914"/>
                    <a:gd name="T6" fmla="*/ 2720 w 3152"/>
                    <a:gd name="T7" fmla="*/ 1864 h 1914"/>
                    <a:gd name="T8" fmla="*/ 2702 w 3152"/>
                    <a:gd name="T9" fmla="*/ 1854 h 1914"/>
                    <a:gd name="T10" fmla="*/ 2552 w 3152"/>
                    <a:gd name="T11" fmla="*/ 1846 h 1914"/>
                    <a:gd name="T12" fmla="*/ 2514 w 3152"/>
                    <a:gd name="T13" fmla="*/ 1842 h 1914"/>
                    <a:gd name="T14" fmla="*/ 2432 w 3152"/>
                    <a:gd name="T15" fmla="*/ 1820 h 1914"/>
                    <a:gd name="T16" fmla="*/ 2412 w 3152"/>
                    <a:gd name="T17" fmla="*/ 1812 h 1914"/>
                    <a:gd name="T18" fmla="*/ 2384 w 3152"/>
                    <a:gd name="T19" fmla="*/ 1802 h 1914"/>
                    <a:gd name="T20" fmla="*/ 2342 w 3152"/>
                    <a:gd name="T21" fmla="*/ 1796 h 1914"/>
                    <a:gd name="T22" fmla="*/ 2304 w 3152"/>
                    <a:gd name="T23" fmla="*/ 1790 h 1914"/>
                    <a:gd name="T24" fmla="*/ 2192 w 3152"/>
                    <a:gd name="T25" fmla="*/ 1766 h 1914"/>
                    <a:gd name="T26" fmla="*/ 2128 w 3152"/>
                    <a:gd name="T27" fmla="*/ 1752 h 1914"/>
                    <a:gd name="T28" fmla="*/ 1914 w 3152"/>
                    <a:gd name="T29" fmla="*/ 1692 h 1914"/>
                    <a:gd name="T30" fmla="*/ 1708 w 3152"/>
                    <a:gd name="T31" fmla="*/ 1626 h 1914"/>
                    <a:gd name="T32" fmla="*/ 1646 w 3152"/>
                    <a:gd name="T33" fmla="*/ 1602 h 1914"/>
                    <a:gd name="T34" fmla="*/ 1254 w 3152"/>
                    <a:gd name="T35" fmla="*/ 1454 h 1914"/>
                    <a:gd name="T36" fmla="*/ 1210 w 3152"/>
                    <a:gd name="T37" fmla="*/ 1436 h 1914"/>
                    <a:gd name="T38" fmla="*/ 1094 w 3152"/>
                    <a:gd name="T39" fmla="*/ 1380 h 1914"/>
                    <a:gd name="T40" fmla="*/ 1034 w 3152"/>
                    <a:gd name="T41" fmla="*/ 1346 h 1914"/>
                    <a:gd name="T42" fmla="*/ 940 w 3152"/>
                    <a:gd name="T43" fmla="*/ 1284 h 1914"/>
                    <a:gd name="T44" fmla="*/ 792 w 3152"/>
                    <a:gd name="T45" fmla="*/ 1182 h 1914"/>
                    <a:gd name="T46" fmla="*/ 618 w 3152"/>
                    <a:gd name="T47" fmla="*/ 1052 h 1914"/>
                    <a:gd name="T48" fmla="*/ 490 w 3152"/>
                    <a:gd name="T49" fmla="*/ 944 h 1914"/>
                    <a:gd name="T50" fmla="*/ 450 w 3152"/>
                    <a:gd name="T51" fmla="*/ 908 h 1914"/>
                    <a:gd name="T52" fmla="*/ 336 w 3152"/>
                    <a:gd name="T53" fmla="*/ 788 h 1914"/>
                    <a:gd name="T54" fmla="*/ 260 w 3152"/>
                    <a:gd name="T55" fmla="*/ 698 h 1914"/>
                    <a:gd name="T56" fmla="*/ 190 w 3152"/>
                    <a:gd name="T57" fmla="*/ 598 h 1914"/>
                    <a:gd name="T58" fmla="*/ 124 w 3152"/>
                    <a:gd name="T59" fmla="*/ 488 h 1914"/>
                    <a:gd name="T60" fmla="*/ 70 w 3152"/>
                    <a:gd name="T61" fmla="*/ 366 h 1914"/>
                    <a:gd name="T62" fmla="*/ 30 w 3152"/>
                    <a:gd name="T63" fmla="*/ 230 h 1914"/>
                    <a:gd name="T64" fmla="*/ 16 w 3152"/>
                    <a:gd name="T65" fmla="*/ 158 h 1914"/>
                    <a:gd name="T66" fmla="*/ 6 w 3152"/>
                    <a:gd name="T67" fmla="*/ 80 h 1914"/>
                    <a:gd name="T68" fmla="*/ 0 w 3152"/>
                    <a:gd name="T69" fmla="*/ 0 h 1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52" h="1914">
                      <a:moveTo>
                        <a:pt x="3152" y="1914"/>
                      </a:moveTo>
                      <a:lnTo>
                        <a:pt x="2994" y="1914"/>
                      </a:lnTo>
                      <a:lnTo>
                        <a:pt x="2984" y="1914"/>
                      </a:lnTo>
                      <a:lnTo>
                        <a:pt x="2924" y="1880"/>
                      </a:lnTo>
                      <a:lnTo>
                        <a:pt x="2924" y="1880"/>
                      </a:lnTo>
                      <a:lnTo>
                        <a:pt x="2832" y="1872"/>
                      </a:lnTo>
                      <a:lnTo>
                        <a:pt x="2764" y="1866"/>
                      </a:lnTo>
                      <a:lnTo>
                        <a:pt x="2720" y="1864"/>
                      </a:lnTo>
                      <a:lnTo>
                        <a:pt x="2702" y="1854"/>
                      </a:lnTo>
                      <a:lnTo>
                        <a:pt x="2702" y="1854"/>
                      </a:lnTo>
                      <a:lnTo>
                        <a:pt x="2616" y="1850"/>
                      </a:lnTo>
                      <a:lnTo>
                        <a:pt x="2552" y="1846"/>
                      </a:lnTo>
                      <a:lnTo>
                        <a:pt x="2514" y="1842"/>
                      </a:lnTo>
                      <a:lnTo>
                        <a:pt x="2514" y="1842"/>
                      </a:lnTo>
                      <a:lnTo>
                        <a:pt x="2460" y="1828"/>
                      </a:lnTo>
                      <a:lnTo>
                        <a:pt x="2432" y="1820"/>
                      </a:lnTo>
                      <a:lnTo>
                        <a:pt x="2412" y="1812"/>
                      </a:lnTo>
                      <a:lnTo>
                        <a:pt x="2412" y="1812"/>
                      </a:lnTo>
                      <a:lnTo>
                        <a:pt x="2398" y="1806"/>
                      </a:lnTo>
                      <a:lnTo>
                        <a:pt x="2384" y="1802"/>
                      </a:lnTo>
                      <a:lnTo>
                        <a:pt x="2366" y="1798"/>
                      </a:lnTo>
                      <a:lnTo>
                        <a:pt x="2342" y="1796"/>
                      </a:lnTo>
                      <a:lnTo>
                        <a:pt x="2342" y="1796"/>
                      </a:lnTo>
                      <a:lnTo>
                        <a:pt x="2304" y="1790"/>
                      </a:lnTo>
                      <a:lnTo>
                        <a:pt x="2252" y="1780"/>
                      </a:lnTo>
                      <a:lnTo>
                        <a:pt x="2192" y="1766"/>
                      </a:lnTo>
                      <a:lnTo>
                        <a:pt x="2128" y="1752"/>
                      </a:lnTo>
                      <a:lnTo>
                        <a:pt x="2128" y="1752"/>
                      </a:lnTo>
                      <a:lnTo>
                        <a:pt x="2040" y="1726"/>
                      </a:lnTo>
                      <a:lnTo>
                        <a:pt x="1914" y="1692"/>
                      </a:lnTo>
                      <a:lnTo>
                        <a:pt x="1776" y="1648"/>
                      </a:lnTo>
                      <a:lnTo>
                        <a:pt x="1708" y="1626"/>
                      </a:lnTo>
                      <a:lnTo>
                        <a:pt x="1646" y="1602"/>
                      </a:lnTo>
                      <a:lnTo>
                        <a:pt x="1646" y="1602"/>
                      </a:lnTo>
                      <a:lnTo>
                        <a:pt x="1408" y="1512"/>
                      </a:lnTo>
                      <a:lnTo>
                        <a:pt x="1254" y="1454"/>
                      </a:lnTo>
                      <a:lnTo>
                        <a:pt x="1254" y="1454"/>
                      </a:lnTo>
                      <a:lnTo>
                        <a:pt x="1210" y="1436"/>
                      </a:lnTo>
                      <a:lnTo>
                        <a:pt x="1154" y="1410"/>
                      </a:lnTo>
                      <a:lnTo>
                        <a:pt x="1094" y="1380"/>
                      </a:lnTo>
                      <a:lnTo>
                        <a:pt x="1034" y="1346"/>
                      </a:lnTo>
                      <a:lnTo>
                        <a:pt x="1034" y="1346"/>
                      </a:lnTo>
                      <a:lnTo>
                        <a:pt x="994" y="1322"/>
                      </a:lnTo>
                      <a:lnTo>
                        <a:pt x="940" y="1284"/>
                      </a:lnTo>
                      <a:lnTo>
                        <a:pt x="870" y="1238"/>
                      </a:lnTo>
                      <a:lnTo>
                        <a:pt x="792" y="1182"/>
                      </a:lnTo>
                      <a:lnTo>
                        <a:pt x="706" y="1120"/>
                      </a:lnTo>
                      <a:lnTo>
                        <a:pt x="618" y="1052"/>
                      </a:lnTo>
                      <a:lnTo>
                        <a:pt x="532" y="980"/>
                      </a:lnTo>
                      <a:lnTo>
                        <a:pt x="490" y="944"/>
                      </a:lnTo>
                      <a:lnTo>
                        <a:pt x="450" y="908"/>
                      </a:lnTo>
                      <a:lnTo>
                        <a:pt x="450" y="908"/>
                      </a:lnTo>
                      <a:lnTo>
                        <a:pt x="374" y="830"/>
                      </a:lnTo>
                      <a:lnTo>
                        <a:pt x="336" y="788"/>
                      </a:lnTo>
                      <a:lnTo>
                        <a:pt x="298" y="744"/>
                      </a:lnTo>
                      <a:lnTo>
                        <a:pt x="260" y="698"/>
                      </a:lnTo>
                      <a:lnTo>
                        <a:pt x="224" y="650"/>
                      </a:lnTo>
                      <a:lnTo>
                        <a:pt x="190" y="598"/>
                      </a:lnTo>
                      <a:lnTo>
                        <a:pt x="156" y="544"/>
                      </a:lnTo>
                      <a:lnTo>
                        <a:pt x="124" y="488"/>
                      </a:lnTo>
                      <a:lnTo>
                        <a:pt x="96" y="428"/>
                      </a:lnTo>
                      <a:lnTo>
                        <a:pt x="70" y="366"/>
                      </a:lnTo>
                      <a:lnTo>
                        <a:pt x="48" y="300"/>
                      </a:lnTo>
                      <a:lnTo>
                        <a:pt x="30" y="230"/>
                      </a:lnTo>
                      <a:lnTo>
                        <a:pt x="22" y="194"/>
                      </a:lnTo>
                      <a:lnTo>
                        <a:pt x="16" y="158"/>
                      </a:lnTo>
                      <a:lnTo>
                        <a:pt x="10" y="120"/>
                      </a:lnTo>
                      <a:lnTo>
                        <a:pt x="6" y="80"/>
                      </a:lnTo>
                      <a:lnTo>
                        <a:pt x="2" y="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1C7B8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14377"/>
                  <a:endParaRPr lang="en-US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CFF81C41-B638-274C-AA05-B8935021F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5" y="1075"/>
                  <a:ext cx="3182" cy="1806"/>
                </a:xfrm>
                <a:custGeom>
                  <a:avLst/>
                  <a:gdLst>
                    <a:gd name="T0" fmla="*/ 3182 w 3182"/>
                    <a:gd name="T1" fmla="*/ 1806 h 1806"/>
                    <a:gd name="T2" fmla="*/ 2924 w 3182"/>
                    <a:gd name="T3" fmla="*/ 1802 h 1806"/>
                    <a:gd name="T4" fmla="*/ 2894 w 3182"/>
                    <a:gd name="T5" fmla="*/ 1782 h 1806"/>
                    <a:gd name="T6" fmla="*/ 2894 w 3182"/>
                    <a:gd name="T7" fmla="*/ 1782 h 1806"/>
                    <a:gd name="T8" fmla="*/ 2878 w 3182"/>
                    <a:gd name="T9" fmla="*/ 1784 h 1806"/>
                    <a:gd name="T10" fmla="*/ 2830 w 3182"/>
                    <a:gd name="T11" fmla="*/ 1784 h 1806"/>
                    <a:gd name="T12" fmla="*/ 2798 w 3182"/>
                    <a:gd name="T13" fmla="*/ 1782 h 1806"/>
                    <a:gd name="T14" fmla="*/ 2758 w 3182"/>
                    <a:gd name="T15" fmla="*/ 1780 h 1806"/>
                    <a:gd name="T16" fmla="*/ 2712 w 3182"/>
                    <a:gd name="T17" fmla="*/ 1774 h 1806"/>
                    <a:gd name="T18" fmla="*/ 2662 w 3182"/>
                    <a:gd name="T19" fmla="*/ 1768 h 1806"/>
                    <a:gd name="T20" fmla="*/ 2662 w 3182"/>
                    <a:gd name="T21" fmla="*/ 1768 h 1806"/>
                    <a:gd name="T22" fmla="*/ 2598 w 3182"/>
                    <a:gd name="T23" fmla="*/ 1754 h 1806"/>
                    <a:gd name="T24" fmla="*/ 2520 w 3182"/>
                    <a:gd name="T25" fmla="*/ 1734 h 1806"/>
                    <a:gd name="T26" fmla="*/ 2430 w 3182"/>
                    <a:gd name="T27" fmla="*/ 1710 h 1806"/>
                    <a:gd name="T28" fmla="*/ 2336 w 3182"/>
                    <a:gd name="T29" fmla="*/ 1682 h 1806"/>
                    <a:gd name="T30" fmla="*/ 2162 w 3182"/>
                    <a:gd name="T31" fmla="*/ 1626 h 1806"/>
                    <a:gd name="T32" fmla="*/ 2092 w 3182"/>
                    <a:gd name="T33" fmla="*/ 1602 h 1806"/>
                    <a:gd name="T34" fmla="*/ 2044 w 3182"/>
                    <a:gd name="T35" fmla="*/ 1584 h 1806"/>
                    <a:gd name="T36" fmla="*/ 2044 w 3182"/>
                    <a:gd name="T37" fmla="*/ 1584 h 1806"/>
                    <a:gd name="T38" fmla="*/ 1792 w 3182"/>
                    <a:gd name="T39" fmla="*/ 1486 h 1806"/>
                    <a:gd name="T40" fmla="*/ 1632 w 3182"/>
                    <a:gd name="T41" fmla="*/ 1420 h 1806"/>
                    <a:gd name="T42" fmla="*/ 1556 w 3182"/>
                    <a:gd name="T43" fmla="*/ 1388 h 1806"/>
                    <a:gd name="T44" fmla="*/ 1488 w 3182"/>
                    <a:gd name="T45" fmla="*/ 1356 h 1806"/>
                    <a:gd name="T46" fmla="*/ 1488 w 3182"/>
                    <a:gd name="T47" fmla="*/ 1356 h 1806"/>
                    <a:gd name="T48" fmla="*/ 1424 w 3182"/>
                    <a:gd name="T49" fmla="*/ 1326 h 1806"/>
                    <a:gd name="T50" fmla="*/ 1360 w 3182"/>
                    <a:gd name="T51" fmla="*/ 1292 h 1806"/>
                    <a:gd name="T52" fmla="*/ 1296 w 3182"/>
                    <a:gd name="T53" fmla="*/ 1256 h 1806"/>
                    <a:gd name="T54" fmla="*/ 1234 w 3182"/>
                    <a:gd name="T55" fmla="*/ 1218 h 1806"/>
                    <a:gd name="T56" fmla="*/ 1110 w 3182"/>
                    <a:gd name="T57" fmla="*/ 1144 h 1806"/>
                    <a:gd name="T58" fmla="*/ 992 w 3182"/>
                    <a:gd name="T59" fmla="*/ 1070 h 1806"/>
                    <a:gd name="T60" fmla="*/ 992 w 3182"/>
                    <a:gd name="T61" fmla="*/ 1070 h 1806"/>
                    <a:gd name="T62" fmla="*/ 930 w 3182"/>
                    <a:gd name="T63" fmla="*/ 1030 h 1806"/>
                    <a:gd name="T64" fmla="*/ 856 w 3182"/>
                    <a:gd name="T65" fmla="*/ 980 h 1806"/>
                    <a:gd name="T66" fmla="*/ 776 w 3182"/>
                    <a:gd name="T67" fmla="*/ 922 h 1806"/>
                    <a:gd name="T68" fmla="*/ 690 w 3182"/>
                    <a:gd name="T69" fmla="*/ 860 h 1806"/>
                    <a:gd name="T70" fmla="*/ 604 w 3182"/>
                    <a:gd name="T71" fmla="*/ 794 h 1806"/>
                    <a:gd name="T72" fmla="*/ 522 w 3182"/>
                    <a:gd name="T73" fmla="*/ 726 h 1806"/>
                    <a:gd name="T74" fmla="*/ 444 w 3182"/>
                    <a:gd name="T75" fmla="*/ 660 h 1806"/>
                    <a:gd name="T76" fmla="*/ 376 w 3182"/>
                    <a:gd name="T77" fmla="*/ 598 h 1806"/>
                    <a:gd name="T78" fmla="*/ 376 w 3182"/>
                    <a:gd name="T79" fmla="*/ 598 h 1806"/>
                    <a:gd name="T80" fmla="*/ 346 w 3182"/>
                    <a:gd name="T81" fmla="*/ 564 h 1806"/>
                    <a:gd name="T82" fmla="*/ 314 w 3182"/>
                    <a:gd name="T83" fmla="*/ 530 h 1806"/>
                    <a:gd name="T84" fmla="*/ 250 w 3182"/>
                    <a:gd name="T85" fmla="*/ 462 h 1806"/>
                    <a:gd name="T86" fmla="*/ 184 w 3182"/>
                    <a:gd name="T87" fmla="*/ 394 h 1806"/>
                    <a:gd name="T88" fmla="*/ 154 w 3182"/>
                    <a:gd name="T89" fmla="*/ 358 h 1806"/>
                    <a:gd name="T90" fmla="*/ 124 w 3182"/>
                    <a:gd name="T91" fmla="*/ 324 h 1806"/>
                    <a:gd name="T92" fmla="*/ 96 w 3182"/>
                    <a:gd name="T93" fmla="*/ 288 h 1806"/>
                    <a:gd name="T94" fmla="*/ 70 w 3182"/>
                    <a:gd name="T95" fmla="*/ 250 h 1806"/>
                    <a:gd name="T96" fmla="*/ 48 w 3182"/>
                    <a:gd name="T97" fmla="*/ 212 h 1806"/>
                    <a:gd name="T98" fmla="*/ 30 w 3182"/>
                    <a:gd name="T99" fmla="*/ 174 h 1806"/>
                    <a:gd name="T100" fmla="*/ 16 w 3182"/>
                    <a:gd name="T101" fmla="*/ 132 h 1806"/>
                    <a:gd name="T102" fmla="*/ 10 w 3182"/>
                    <a:gd name="T103" fmla="*/ 112 h 1806"/>
                    <a:gd name="T104" fmla="*/ 6 w 3182"/>
                    <a:gd name="T105" fmla="*/ 90 h 1806"/>
                    <a:gd name="T106" fmla="*/ 2 w 3182"/>
                    <a:gd name="T107" fmla="*/ 68 h 1806"/>
                    <a:gd name="T108" fmla="*/ 0 w 3182"/>
                    <a:gd name="T109" fmla="*/ 46 h 1806"/>
                    <a:gd name="T110" fmla="*/ 0 w 3182"/>
                    <a:gd name="T111" fmla="*/ 22 h 1806"/>
                    <a:gd name="T112" fmla="*/ 2 w 3182"/>
                    <a:gd name="T113" fmla="*/ 0 h 1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182" h="1806">
                      <a:moveTo>
                        <a:pt x="3182" y="1806"/>
                      </a:moveTo>
                      <a:lnTo>
                        <a:pt x="2924" y="1802"/>
                      </a:lnTo>
                      <a:lnTo>
                        <a:pt x="2894" y="1782"/>
                      </a:lnTo>
                      <a:lnTo>
                        <a:pt x="2894" y="1782"/>
                      </a:lnTo>
                      <a:lnTo>
                        <a:pt x="2878" y="1784"/>
                      </a:lnTo>
                      <a:lnTo>
                        <a:pt x="2830" y="1784"/>
                      </a:lnTo>
                      <a:lnTo>
                        <a:pt x="2798" y="1782"/>
                      </a:lnTo>
                      <a:lnTo>
                        <a:pt x="2758" y="1780"/>
                      </a:lnTo>
                      <a:lnTo>
                        <a:pt x="2712" y="1774"/>
                      </a:lnTo>
                      <a:lnTo>
                        <a:pt x="2662" y="1768"/>
                      </a:lnTo>
                      <a:lnTo>
                        <a:pt x="2662" y="1768"/>
                      </a:lnTo>
                      <a:lnTo>
                        <a:pt x="2598" y="1754"/>
                      </a:lnTo>
                      <a:lnTo>
                        <a:pt x="2520" y="1734"/>
                      </a:lnTo>
                      <a:lnTo>
                        <a:pt x="2430" y="1710"/>
                      </a:lnTo>
                      <a:lnTo>
                        <a:pt x="2336" y="1682"/>
                      </a:lnTo>
                      <a:lnTo>
                        <a:pt x="2162" y="1626"/>
                      </a:lnTo>
                      <a:lnTo>
                        <a:pt x="2092" y="1602"/>
                      </a:lnTo>
                      <a:lnTo>
                        <a:pt x="2044" y="1584"/>
                      </a:lnTo>
                      <a:lnTo>
                        <a:pt x="2044" y="1584"/>
                      </a:lnTo>
                      <a:lnTo>
                        <a:pt x="1792" y="1486"/>
                      </a:lnTo>
                      <a:lnTo>
                        <a:pt x="1632" y="1420"/>
                      </a:lnTo>
                      <a:lnTo>
                        <a:pt x="1556" y="1388"/>
                      </a:lnTo>
                      <a:lnTo>
                        <a:pt x="1488" y="1356"/>
                      </a:lnTo>
                      <a:lnTo>
                        <a:pt x="1488" y="1356"/>
                      </a:lnTo>
                      <a:lnTo>
                        <a:pt x="1424" y="1326"/>
                      </a:lnTo>
                      <a:lnTo>
                        <a:pt x="1360" y="1292"/>
                      </a:lnTo>
                      <a:lnTo>
                        <a:pt x="1296" y="1256"/>
                      </a:lnTo>
                      <a:lnTo>
                        <a:pt x="1234" y="1218"/>
                      </a:lnTo>
                      <a:lnTo>
                        <a:pt x="1110" y="1144"/>
                      </a:lnTo>
                      <a:lnTo>
                        <a:pt x="992" y="1070"/>
                      </a:lnTo>
                      <a:lnTo>
                        <a:pt x="992" y="1070"/>
                      </a:lnTo>
                      <a:lnTo>
                        <a:pt x="930" y="1030"/>
                      </a:lnTo>
                      <a:lnTo>
                        <a:pt x="856" y="980"/>
                      </a:lnTo>
                      <a:lnTo>
                        <a:pt x="776" y="922"/>
                      </a:lnTo>
                      <a:lnTo>
                        <a:pt x="690" y="860"/>
                      </a:lnTo>
                      <a:lnTo>
                        <a:pt x="604" y="794"/>
                      </a:lnTo>
                      <a:lnTo>
                        <a:pt x="522" y="726"/>
                      </a:lnTo>
                      <a:lnTo>
                        <a:pt x="444" y="660"/>
                      </a:lnTo>
                      <a:lnTo>
                        <a:pt x="376" y="598"/>
                      </a:lnTo>
                      <a:lnTo>
                        <a:pt x="376" y="598"/>
                      </a:lnTo>
                      <a:lnTo>
                        <a:pt x="346" y="564"/>
                      </a:lnTo>
                      <a:lnTo>
                        <a:pt x="314" y="530"/>
                      </a:lnTo>
                      <a:lnTo>
                        <a:pt x="250" y="462"/>
                      </a:lnTo>
                      <a:lnTo>
                        <a:pt x="184" y="394"/>
                      </a:lnTo>
                      <a:lnTo>
                        <a:pt x="154" y="358"/>
                      </a:lnTo>
                      <a:lnTo>
                        <a:pt x="124" y="324"/>
                      </a:lnTo>
                      <a:lnTo>
                        <a:pt x="96" y="288"/>
                      </a:lnTo>
                      <a:lnTo>
                        <a:pt x="70" y="250"/>
                      </a:lnTo>
                      <a:lnTo>
                        <a:pt x="48" y="212"/>
                      </a:lnTo>
                      <a:lnTo>
                        <a:pt x="30" y="174"/>
                      </a:lnTo>
                      <a:lnTo>
                        <a:pt x="16" y="132"/>
                      </a:lnTo>
                      <a:lnTo>
                        <a:pt x="10" y="112"/>
                      </a:lnTo>
                      <a:lnTo>
                        <a:pt x="6" y="90"/>
                      </a:lnTo>
                      <a:lnTo>
                        <a:pt x="2" y="68"/>
                      </a:lnTo>
                      <a:lnTo>
                        <a:pt x="0" y="46"/>
                      </a:lnTo>
                      <a:lnTo>
                        <a:pt x="0" y="2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14377"/>
                  <a:endParaRPr lang="en-US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7B3EDE13-A901-3246-9304-0523E2F1F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1" y="1071"/>
                  <a:ext cx="3180" cy="1368"/>
                </a:xfrm>
                <a:custGeom>
                  <a:avLst/>
                  <a:gdLst>
                    <a:gd name="T0" fmla="*/ 3180 w 3180"/>
                    <a:gd name="T1" fmla="*/ 1368 h 1368"/>
                    <a:gd name="T2" fmla="*/ 3180 w 3180"/>
                    <a:gd name="T3" fmla="*/ 1368 h 1368"/>
                    <a:gd name="T4" fmla="*/ 3154 w 3180"/>
                    <a:gd name="T5" fmla="*/ 1368 h 1368"/>
                    <a:gd name="T6" fmla="*/ 3130 w 3180"/>
                    <a:gd name="T7" fmla="*/ 1368 h 1368"/>
                    <a:gd name="T8" fmla="*/ 3102 w 3180"/>
                    <a:gd name="T9" fmla="*/ 1362 h 1368"/>
                    <a:gd name="T10" fmla="*/ 3102 w 3180"/>
                    <a:gd name="T11" fmla="*/ 1362 h 1368"/>
                    <a:gd name="T12" fmla="*/ 3018 w 3180"/>
                    <a:gd name="T13" fmla="*/ 1342 h 1368"/>
                    <a:gd name="T14" fmla="*/ 2904 w 3180"/>
                    <a:gd name="T15" fmla="*/ 1314 h 1368"/>
                    <a:gd name="T16" fmla="*/ 2904 w 3180"/>
                    <a:gd name="T17" fmla="*/ 1314 h 1368"/>
                    <a:gd name="T18" fmla="*/ 2840 w 3180"/>
                    <a:gd name="T19" fmla="*/ 1294 h 1368"/>
                    <a:gd name="T20" fmla="*/ 2768 w 3180"/>
                    <a:gd name="T21" fmla="*/ 1270 h 1368"/>
                    <a:gd name="T22" fmla="*/ 2660 w 3180"/>
                    <a:gd name="T23" fmla="*/ 1234 h 1368"/>
                    <a:gd name="T24" fmla="*/ 2660 w 3180"/>
                    <a:gd name="T25" fmla="*/ 1234 h 1368"/>
                    <a:gd name="T26" fmla="*/ 2442 w 3180"/>
                    <a:gd name="T27" fmla="*/ 1168 h 1368"/>
                    <a:gd name="T28" fmla="*/ 2442 w 3180"/>
                    <a:gd name="T29" fmla="*/ 1168 h 1368"/>
                    <a:gd name="T30" fmla="*/ 2284 w 3180"/>
                    <a:gd name="T31" fmla="*/ 1118 h 1368"/>
                    <a:gd name="T32" fmla="*/ 2118 w 3180"/>
                    <a:gd name="T33" fmla="*/ 1060 h 1368"/>
                    <a:gd name="T34" fmla="*/ 2118 w 3180"/>
                    <a:gd name="T35" fmla="*/ 1060 h 1368"/>
                    <a:gd name="T36" fmla="*/ 2038 w 3180"/>
                    <a:gd name="T37" fmla="*/ 1030 h 1368"/>
                    <a:gd name="T38" fmla="*/ 1942 w 3180"/>
                    <a:gd name="T39" fmla="*/ 992 h 1368"/>
                    <a:gd name="T40" fmla="*/ 1846 w 3180"/>
                    <a:gd name="T41" fmla="*/ 956 h 1368"/>
                    <a:gd name="T42" fmla="*/ 1776 w 3180"/>
                    <a:gd name="T43" fmla="*/ 930 h 1368"/>
                    <a:gd name="T44" fmla="*/ 1776 w 3180"/>
                    <a:gd name="T45" fmla="*/ 930 h 1368"/>
                    <a:gd name="T46" fmla="*/ 1698 w 3180"/>
                    <a:gd name="T47" fmla="*/ 898 h 1368"/>
                    <a:gd name="T48" fmla="*/ 1588 w 3180"/>
                    <a:gd name="T49" fmla="*/ 852 h 1368"/>
                    <a:gd name="T50" fmla="*/ 1386 w 3180"/>
                    <a:gd name="T51" fmla="*/ 768 h 1368"/>
                    <a:gd name="T52" fmla="*/ 1386 w 3180"/>
                    <a:gd name="T53" fmla="*/ 768 h 1368"/>
                    <a:gd name="T54" fmla="*/ 1298 w 3180"/>
                    <a:gd name="T55" fmla="*/ 730 h 1368"/>
                    <a:gd name="T56" fmla="*/ 1180 w 3180"/>
                    <a:gd name="T57" fmla="*/ 676 h 1368"/>
                    <a:gd name="T58" fmla="*/ 1060 w 3180"/>
                    <a:gd name="T59" fmla="*/ 618 h 1368"/>
                    <a:gd name="T60" fmla="*/ 964 w 3180"/>
                    <a:gd name="T61" fmla="*/ 570 h 1368"/>
                    <a:gd name="T62" fmla="*/ 964 w 3180"/>
                    <a:gd name="T63" fmla="*/ 570 h 1368"/>
                    <a:gd name="T64" fmla="*/ 734 w 3180"/>
                    <a:gd name="T65" fmla="*/ 450 h 1368"/>
                    <a:gd name="T66" fmla="*/ 514 w 3180"/>
                    <a:gd name="T67" fmla="*/ 328 h 1368"/>
                    <a:gd name="T68" fmla="*/ 514 w 3180"/>
                    <a:gd name="T69" fmla="*/ 328 h 1368"/>
                    <a:gd name="T70" fmla="*/ 410 w 3180"/>
                    <a:gd name="T71" fmla="*/ 270 h 1368"/>
                    <a:gd name="T72" fmla="*/ 268 w 3180"/>
                    <a:gd name="T73" fmla="*/ 186 h 1368"/>
                    <a:gd name="T74" fmla="*/ 194 w 3180"/>
                    <a:gd name="T75" fmla="*/ 140 h 1368"/>
                    <a:gd name="T76" fmla="*/ 126 w 3180"/>
                    <a:gd name="T77" fmla="*/ 96 h 1368"/>
                    <a:gd name="T78" fmla="*/ 68 w 3180"/>
                    <a:gd name="T79" fmla="*/ 56 h 1368"/>
                    <a:gd name="T80" fmla="*/ 24 w 3180"/>
                    <a:gd name="T81" fmla="*/ 24 h 1368"/>
                    <a:gd name="T82" fmla="*/ 0 w 3180"/>
                    <a:gd name="T83" fmla="*/ 0 h 1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80" h="1368">
                      <a:moveTo>
                        <a:pt x="3180" y="1368"/>
                      </a:moveTo>
                      <a:lnTo>
                        <a:pt x="3180" y="1368"/>
                      </a:lnTo>
                      <a:lnTo>
                        <a:pt x="3154" y="1368"/>
                      </a:lnTo>
                      <a:lnTo>
                        <a:pt x="3130" y="1368"/>
                      </a:lnTo>
                      <a:lnTo>
                        <a:pt x="3102" y="1362"/>
                      </a:lnTo>
                      <a:lnTo>
                        <a:pt x="3102" y="1362"/>
                      </a:lnTo>
                      <a:lnTo>
                        <a:pt x="3018" y="1342"/>
                      </a:lnTo>
                      <a:lnTo>
                        <a:pt x="2904" y="1314"/>
                      </a:lnTo>
                      <a:lnTo>
                        <a:pt x="2904" y="1314"/>
                      </a:lnTo>
                      <a:lnTo>
                        <a:pt x="2840" y="1294"/>
                      </a:lnTo>
                      <a:lnTo>
                        <a:pt x="2768" y="1270"/>
                      </a:lnTo>
                      <a:lnTo>
                        <a:pt x="2660" y="1234"/>
                      </a:lnTo>
                      <a:lnTo>
                        <a:pt x="2660" y="1234"/>
                      </a:lnTo>
                      <a:lnTo>
                        <a:pt x="2442" y="1168"/>
                      </a:lnTo>
                      <a:lnTo>
                        <a:pt x="2442" y="1168"/>
                      </a:lnTo>
                      <a:lnTo>
                        <a:pt x="2284" y="1118"/>
                      </a:lnTo>
                      <a:lnTo>
                        <a:pt x="2118" y="1060"/>
                      </a:lnTo>
                      <a:lnTo>
                        <a:pt x="2118" y="1060"/>
                      </a:lnTo>
                      <a:lnTo>
                        <a:pt x="2038" y="1030"/>
                      </a:lnTo>
                      <a:lnTo>
                        <a:pt x="1942" y="992"/>
                      </a:lnTo>
                      <a:lnTo>
                        <a:pt x="1846" y="956"/>
                      </a:lnTo>
                      <a:lnTo>
                        <a:pt x="1776" y="930"/>
                      </a:lnTo>
                      <a:lnTo>
                        <a:pt x="1776" y="930"/>
                      </a:lnTo>
                      <a:lnTo>
                        <a:pt x="1698" y="898"/>
                      </a:lnTo>
                      <a:lnTo>
                        <a:pt x="1588" y="852"/>
                      </a:lnTo>
                      <a:lnTo>
                        <a:pt x="1386" y="768"/>
                      </a:lnTo>
                      <a:lnTo>
                        <a:pt x="1386" y="768"/>
                      </a:lnTo>
                      <a:lnTo>
                        <a:pt x="1298" y="730"/>
                      </a:lnTo>
                      <a:lnTo>
                        <a:pt x="1180" y="676"/>
                      </a:lnTo>
                      <a:lnTo>
                        <a:pt x="1060" y="618"/>
                      </a:lnTo>
                      <a:lnTo>
                        <a:pt x="964" y="570"/>
                      </a:lnTo>
                      <a:lnTo>
                        <a:pt x="964" y="570"/>
                      </a:lnTo>
                      <a:lnTo>
                        <a:pt x="734" y="450"/>
                      </a:lnTo>
                      <a:lnTo>
                        <a:pt x="514" y="328"/>
                      </a:lnTo>
                      <a:lnTo>
                        <a:pt x="514" y="328"/>
                      </a:lnTo>
                      <a:lnTo>
                        <a:pt x="410" y="270"/>
                      </a:lnTo>
                      <a:lnTo>
                        <a:pt x="268" y="186"/>
                      </a:lnTo>
                      <a:lnTo>
                        <a:pt x="194" y="140"/>
                      </a:lnTo>
                      <a:lnTo>
                        <a:pt x="126" y="96"/>
                      </a:lnTo>
                      <a:lnTo>
                        <a:pt x="68" y="56"/>
                      </a:lnTo>
                      <a:lnTo>
                        <a:pt x="24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914377"/>
                  <a:endParaRPr lang="en-US" kern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35" name="TextBox 40">
                <a:extLst>
                  <a:ext uri="{FF2B5EF4-FFF2-40B4-BE49-F238E27FC236}">
                    <a16:creationId xmlns:a16="http://schemas.microsoft.com/office/drawing/2014/main" id="{94ACB2C7-E2E3-5C4B-B90B-3C66166B66B0}"/>
                  </a:ext>
                </a:extLst>
              </p:cNvPr>
              <p:cNvSpPr txBox="1"/>
              <p:nvPr/>
            </p:nvSpPr>
            <p:spPr>
              <a:xfrm>
                <a:off x="7860456" y="4316016"/>
                <a:ext cx="2517220" cy="231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lvl="0" defTabSz="914377">
                  <a:defRPr/>
                </a:pPr>
                <a:r>
                  <a:rPr lang="en-US" sz="1400" b="1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HF, not admitted to hospital</a:t>
                </a:r>
              </a:p>
            </p:txBody>
          </p:sp>
          <p:sp>
            <p:nvSpPr>
              <p:cNvPr id="36" name="TextBox 41">
                <a:extLst>
                  <a:ext uri="{FF2B5EF4-FFF2-40B4-BE49-F238E27FC236}">
                    <a16:creationId xmlns:a16="http://schemas.microsoft.com/office/drawing/2014/main" id="{D005A731-19A8-8E4E-B359-8E6BC08007A9}"/>
                  </a:ext>
                </a:extLst>
              </p:cNvPr>
              <p:cNvSpPr txBox="1"/>
              <p:nvPr/>
            </p:nvSpPr>
            <p:spPr>
              <a:xfrm>
                <a:off x="7855845" y="4598185"/>
                <a:ext cx="2165890" cy="231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lvl="0" defTabSz="914377">
                  <a:defRPr/>
                </a:pPr>
                <a:r>
                  <a:rPr lang="en-US" sz="1400" b="1" dirty="0">
                    <a:solidFill>
                      <a:srgbClr val="1C7B86"/>
                    </a:solidFill>
                    <a:cs typeface="Arial" panose="020B0604020202020204" pitchFamily="34" charset="0"/>
                  </a:rPr>
                  <a:t>HF, admitted to hospital</a:t>
                </a:r>
              </a:p>
            </p:txBody>
          </p:sp>
          <p:sp>
            <p:nvSpPr>
              <p:cNvPr id="37" name="TextBox 42">
                <a:extLst>
                  <a:ext uri="{FF2B5EF4-FFF2-40B4-BE49-F238E27FC236}">
                    <a16:creationId xmlns:a16="http://schemas.microsoft.com/office/drawing/2014/main" id="{9AA714C5-FBD3-DF48-9182-98BA393AEF8D}"/>
                  </a:ext>
                </a:extLst>
              </p:cNvPr>
              <p:cNvSpPr txBox="1"/>
              <p:nvPr/>
            </p:nvSpPr>
            <p:spPr>
              <a:xfrm>
                <a:off x="7863517" y="3645156"/>
                <a:ext cx="566617" cy="231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No HF</a:t>
                </a:r>
              </a:p>
            </p:txBody>
          </p:sp>
        </p:grpSp>
      </p:grpSp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9C272B24-3D09-E548-8BB7-E5CC9DDED3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65803" y="4298862"/>
          <a:ext cx="1706060" cy="980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060">
                  <a:extLst>
                    <a:ext uri="{9D8B030D-6E8A-4147-A177-3AD203B41FA5}">
                      <a16:colId xmlns:a16="http://schemas.microsoft.com/office/drawing/2014/main" val="3675333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Median survival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01767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5.3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326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C7B86"/>
                          </a:solidFill>
                        </a:rPr>
                        <a:t>2.9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80096"/>
                  </a:ext>
                </a:extLst>
              </a:tr>
            </a:tbl>
          </a:graphicData>
        </a:graphic>
      </p:graphicFrame>
      <p:sp>
        <p:nvSpPr>
          <p:cNvPr id="42" name="Right Brace 7">
            <a:extLst>
              <a:ext uri="{FF2B5EF4-FFF2-40B4-BE49-F238E27FC236}">
                <a16:creationId xmlns:a16="http://schemas.microsoft.com/office/drawing/2014/main" id="{F1DAB43F-4BDE-0849-9D37-77DD9F438202}"/>
              </a:ext>
            </a:extLst>
          </p:cNvPr>
          <p:cNvSpPr/>
          <p:nvPr/>
        </p:nvSpPr>
        <p:spPr>
          <a:xfrm>
            <a:off x="9684493" y="4716855"/>
            <a:ext cx="91440" cy="6112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TextBox 46">
            <a:extLst>
              <a:ext uri="{FF2B5EF4-FFF2-40B4-BE49-F238E27FC236}">
                <a16:creationId xmlns:a16="http://schemas.microsoft.com/office/drawing/2014/main" id="{FC44E006-2A4D-804E-87D0-95AD4C1C3C72}"/>
              </a:ext>
            </a:extLst>
          </p:cNvPr>
          <p:cNvSpPr txBox="1"/>
          <p:nvPr/>
        </p:nvSpPr>
        <p:spPr>
          <a:xfrm>
            <a:off x="9830895" y="4868575"/>
            <a:ext cx="103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</a:t>
            </a:r>
            <a:r>
              <a:rPr lang="en-US" sz="1400" b="1" dirty="0"/>
              <a:t>&lt;0.001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7361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GJZCBKECUVQoCH7AL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.ZzJc4A0ah5HPDYN_A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TBJLz2AUqy3q2Ytqgj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cyBdglUWO6217D_Tgmg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697</Words>
  <Application>Microsoft Macintosh PowerPoint</Application>
  <PresentationFormat>Breedbeeld</PresentationFormat>
  <Paragraphs>138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Helvetica</vt:lpstr>
      <vt:lpstr>Tahoma</vt:lpstr>
      <vt:lpstr>Wingdings</vt:lpstr>
      <vt:lpstr>Kantoorthema</vt:lpstr>
      <vt:lpstr>INTRO</vt:lpstr>
      <vt:lpstr>Hartcentrum AZORG Cardiologie AZ Sint-Maria</vt:lpstr>
      <vt:lpstr>Kwaliteit van zorg  Patiëntvriendelijk  Wetenschap &amp; Innovatie  Betrouwbare partner  Toegankelijk voor verwijzers</vt:lpstr>
      <vt:lpstr>Wij wensen u een aangename avond toe.</vt:lpstr>
      <vt:lpstr>PowerPoint-presentatie</vt:lpstr>
      <vt:lpstr>TELEMONITORING</vt:lpstr>
      <vt:lpstr>Hartfalen: technology should improve your life …  not become your life!</vt:lpstr>
      <vt:lpstr>Waarom telemonitoring bij hartfalen?</vt:lpstr>
      <vt:lpstr>Waarom telemonitoring bij hartfalen?</vt:lpstr>
      <vt:lpstr>Hospitalisatie voor hartfalen is dodelijk</vt:lpstr>
      <vt:lpstr>Symptomen van hartfalen</vt:lpstr>
      <vt:lpstr>Symptomen gaan een opname vooraf!</vt:lpstr>
      <vt:lpstr>Telemonitoring: TIM-HF2 studie</vt:lpstr>
      <vt:lpstr>PowerPoint-presentatie</vt:lpstr>
      <vt:lpstr>Telemonitoring: cost-effectiveness</vt:lpstr>
      <vt:lpstr>Guidelines Europese Vereniging Cardiologie (ESC)</vt:lpstr>
      <vt:lpstr>Wildgroei aan apps = wildgroei aan werk!</vt:lpstr>
      <vt:lpstr>In België: 7 terugbetaalde apps</vt:lpstr>
      <vt:lpstr>De conventie Telemonitoring Hartfalen</vt:lpstr>
      <vt:lpstr>De aanpak van het Hartcentrum</vt:lpstr>
      <vt:lpstr>De aanpak van het Hartcentrum</vt:lpstr>
      <vt:lpstr>Huisarts = belangrijke schakel in het netwerk rond en voor de patiënt</vt:lpstr>
      <vt:lpstr>Dank u voor uw aandacht.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Hartcentrum AZORG Cardiologie AZ Sint-Maria</dc:title>
  <dc:creator>Ward Heggermont</dc:creator>
  <cp:lastModifiedBy>Ward Heggermont</cp:lastModifiedBy>
  <cp:revision>22</cp:revision>
  <dcterms:created xsi:type="dcterms:W3CDTF">2025-02-23T14:34:42Z</dcterms:created>
  <dcterms:modified xsi:type="dcterms:W3CDTF">2025-02-25T13:20:43Z</dcterms:modified>
</cp:coreProperties>
</file>